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67" r:id="rId4"/>
    <p:sldId id="257" r:id="rId5"/>
    <p:sldId id="258" r:id="rId6"/>
    <p:sldId id="259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7881"/>
            <a:ext cx="8229600" cy="98072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Укажите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названия стиля в одежде и его описания,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например, 1-В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731474"/>
              </p:ext>
            </p:extLst>
          </p:nvPr>
        </p:nvGraphicFramePr>
        <p:xfrm>
          <a:off x="251520" y="908720"/>
          <a:ext cx="8640960" cy="57373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2232248"/>
                <a:gridCol w="6408712"/>
              </a:tblGrid>
              <a:tr h="1440160">
                <a:tc>
                  <a:txBody>
                    <a:bodyPr/>
                    <a:lstStyle/>
                    <a:p>
                      <a:pPr algn="just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20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Романтический стиль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194" marR="511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 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этому стилю относят вещи, которые мало подвержены капризам моды. Время от времени мода вносит в них некоторые изменения: чуть уже или шире плечо, лацкан, плотнее или свободнее изделие по линии талии. К ним можно отнести жакет, кардиган, брюки со складкой спереди, жилет, прямые юбки и т.д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194" marR="51194" marT="0" marB="0"/>
                </a:tc>
              </a:tr>
              <a:tr h="1036538">
                <a:tc>
                  <a:txBody>
                    <a:bodyPr/>
                    <a:lstStyle/>
                    <a:p>
                      <a:pPr algn="just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 smtClean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2.Фольклорный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стиль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194" marR="511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    Эта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одежда удобна и комфортна.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Она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приемлема как для работы, так и для отдыха. Ассортимент- куртки, комбинезоны, полукомбинезоны, джинсовая одежда и т. д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194" marR="51194" marT="0" marB="0"/>
                </a:tc>
              </a:tr>
              <a:tr h="1120596">
                <a:tc>
                  <a:txBody>
                    <a:bodyPr/>
                    <a:lstStyle/>
                    <a:p>
                      <a:pPr algn="just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Классический стиль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194" marR="511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одежда - нарядная, экстравагантная, подчеркивающая женственность и обаятельность.  Этому стилю присущи различного рода отделки: воланы, рюши, оборки, кружева и т.д. Одежда дополняется бижутерией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194" marR="51194" marT="0" marB="0"/>
                </a:tc>
              </a:tr>
              <a:tr h="1224136">
                <a:tc>
                  <a:txBody>
                    <a:bodyPr/>
                    <a:lstStyle/>
                    <a:p>
                      <a:pPr algn="just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Спортивный стиль</a:t>
                      </a:r>
                      <a:endParaRPr lang="ru-RU" sz="20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194" marR="5119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Г)</a:t>
                      </a:r>
                      <a:r>
                        <a:rPr lang="ru-RU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одежда , как правило, прямого покроя. Она украшается вышивкой, лоскутной пластикой и другими элементами декоративно-прикладного творчества . Одежда дополняется деревенскими платками, душегреями и др.</a:t>
                      </a:r>
                      <a:endParaRPr lang="ru-RU" sz="1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194" marR="5119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86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24974" y="476672"/>
            <a:ext cx="902168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задание</a:t>
            </a:r>
            <a:b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Прочитайте правила снятия мерок, найдите ошибку. Укажите номер пункта с  ошибкой и запишите правильный вариант правила.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1988840"/>
            <a:ext cx="8496944" cy="5400600"/>
          </a:xfrm>
        </p:spPr>
        <p:txBody>
          <a:bodyPr>
            <a:normAutofit/>
          </a:bodyPr>
          <a:lstStyle/>
          <a:p>
            <a:pPr marL="514350" lvl="0" indent="-514350">
              <a:spcBef>
                <a:spcPts val="0"/>
              </a:spcBef>
              <a:buClr>
                <a:schemeClr val="dk1"/>
              </a:buClr>
              <a:buSzPts val="2800"/>
              <a:buFont typeface="+mj-lt"/>
              <a:buAutoNum type="arabicPeriod"/>
            </a:pP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Comic Sans MS"/>
                <a:cs typeface="Times New Roman" pitchFamily="18" charset="0"/>
                <a:sym typeface="Comic Sans MS"/>
              </a:rPr>
              <a:t>Мерки снимаются по правой стороне фигуры.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560"/>
              </a:spcBef>
              <a:buClr>
                <a:schemeClr val="dk1"/>
              </a:buClr>
              <a:buSzPts val="2800"/>
              <a:buFont typeface="+mj-lt"/>
              <a:buAutoNum type="arabicPeriod"/>
            </a:pP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Comic Sans MS"/>
                <a:cs typeface="Times New Roman" pitchFamily="18" charset="0"/>
                <a:sym typeface="Comic Sans MS"/>
              </a:rPr>
              <a:t>Талию предварительно опоясывают шнуром.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560"/>
              </a:spcBef>
              <a:buClr>
                <a:schemeClr val="dk1"/>
              </a:buClr>
              <a:buSzPts val="2800"/>
              <a:buFont typeface="+mj-lt"/>
              <a:buAutoNum type="arabicPeriod"/>
            </a:pP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Comic Sans MS"/>
                <a:cs typeface="Times New Roman" pitchFamily="18" charset="0"/>
                <a:sym typeface="Comic Sans MS"/>
              </a:rPr>
              <a:t>При снятии мерок измеряемый должен стоять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mic Sans MS"/>
                <a:cs typeface="Times New Roman" pitchFamily="18" charset="0"/>
                <a:sym typeface="Comic Sans MS"/>
              </a:rPr>
              <a:t>прямо без напряжения.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560"/>
              </a:spcBef>
              <a:buClr>
                <a:schemeClr val="dk1"/>
              </a:buClr>
              <a:buSzPts val="2800"/>
              <a:buFont typeface="+mj-lt"/>
              <a:buAutoNum type="arabicPeriod"/>
            </a:pP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Comic Sans MS"/>
                <a:cs typeface="Times New Roman" pitchFamily="18" charset="0"/>
                <a:sym typeface="Comic Sans MS"/>
              </a:rPr>
              <a:t>Мерки снимаются сантиметровой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mic Sans MS"/>
                <a:cs typeface="Times New Roman" pitchFamily="18" charset="0"/>
                <a:sym typeface="Comic Sans MS"/>
              </a:rPr>
              <a:t>лентой.</a:t>
            </a:r>
          </a:p>
          <a:p>
            <a:pPr marL="514350" lvl="0" indent="-514350" algn="just">
              <a:spcBef>
                <a:spcPts val="560"/>
              </a:spcBef>
              <a:buClr>
                <a:schemeClr val="dk1"/>
              </a:buClr>
              <a:buSzPts val="2800"/>
              <a:buFont typeface="+mj-lt"/>
              <a:buAutoNum type="arabicPeriod"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mic Sans MS"/>
                <a:cs typeface="Times New Roman" pitchFamily="18" charset="0"/>
                <a:sym typeface="Comic Sans MS"/>
              </a:rPr>
              <a:t>При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Comic Sans MS"/>
                <a:cs typeface="Times New Roman" pitchFamily="18" charset="0"/>
                <a:sym typeface="Comic Sans MS"/>
              </a:rPr>
              <a:t> измерении, сантиметровую ленту </a:t>
            </a: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mic Sans MS"/>
                <a:cs typeface="Times New Roman" pitchFamily="18" charset="0"/>
                <a:sym typeface="Comic Sans MS"/>
              </a:rPr>
              <a:t>следует натягивать как можно сильнее.</a:t>
            </a:r>
          </a:p>
          <a:p>
            <a:pPr marL="514350" lvl="0" indent="-514350" algn="just">
              <a:spcBef>
                <a:spcPts val="560"/>
              </a:spcBef>
              <a:buClr>
                <a:schemeClr val="dk1"/>
              </a:buClr>
              <a:buSzPts val="2800"/>
              <a:buFont typeface="+mj-lt"/>
              <a:buAutoNum type="arabicPeriod"/>
            </a:pPr>
            <a:r>
              <a:rPr lang="ru-RU" sz="2800" dirty="0" smtClean="0">
                <a:solidFill>
                  <a:schemeClr val="dk1"/>
                </a:solidFill>
                <a:latin typeface="Times New Roman" pitchFamily="18" charset="0"/>
                <a:ea typeface="Comic Sans MS"/>
                <a:cs typeface="Times New Roman" pitchFamily="18" charset="0"/>
                <a:sym typeface="Comic Sans MS"/>
              </a:rPr>
              <a:t>На </a:t>
            </a: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Comic Sans MS"/>
                <a:cs typeface="Times New Roman" pitchFamily="18" charset="0"/>
                <a:sym typeface="Comic Sans MS"/>
              </a:rPr>
              <a:t>измеряемом должна быть легкая одежда.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9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88924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задание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построения основы чертежа плечевого изделия с цельнокроеным рукавом необходимо снять следующие мерки: 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Выберите несколько из 7 вариантов ответа: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2  ,  2)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Сш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  3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   4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  5)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Дст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,      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Об,      7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 Оп</a:t>
            </a:r>
          </a:p>
        </p:txBody>
      </p:sp>
    </p:spTree>
    <p:extLst>
      <p:ext uri="{BB962C8B-B14F-4D97-AF65-F5344CB8AC3E}">
        <p14:creationId xmlns:p14="http://schemas.microsoft.com/office/powerpoint/2010/main" val="42655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задание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Укажите соответствие условного обозначения мерок и их полного названия, например, 1-В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231635"/>
              </p:ext>
            </p:extLst>
          </p:nvPr>
        </p:nvGraphicFramePr>
        <p:xfrm>
          <a:off x="755576" y="1628800"/>
          <a:ext cx="7920880" cy="4968552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32248"/>
                <a:gridCol w="5688632"/>
              </a:tblGrid>
              <a:tr h="4968552">
                <a:tc>
                  <a:txBody>
                    <a:bodyPr/>
                    <a:lstStyle/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</a:t>
                      </a:r>
                      <a:endParaRPr lang="ru-RU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Сг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ru-RU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</a:t>
                      </a:r>
                      <a:endParaRPr lang="ru-RU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Дст</a:t>
                      </a:r>
                      <a:endParaRPr lang="ru-RU" sz="32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5)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</a:t>
                      </a:r>
                      <a:r>
                        <a:rPr lang="ru-RU" sz="3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полуобхват</a:t>
                      </a: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груди второй</a:t>
                      </a:r>
                      <a:endParaRPr lang="ru-RU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полуобхват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шеи</a:t>
                      </a:r>
                      <a:endParaRPr lang="ru-RU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полуобхват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плеча</a:t>
                      </a:r>
                      <a:endParaRPr lang="ru-RU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Г) 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длина спины до талии</a:t>
                      </a:r>
                      <a:endParaRPr lang="ru-RU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Д) 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обхват плеча</a:t>
                      </a:r>
                      <a:endParaRPr lang="ru-RU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Е) обхват 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талии</a:t>
                      </a: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Ж) длина изделия</a:t>
                      </a:r>
                      <a:endParaRPr lang="ru-RU" sz="3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3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4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задание</a:t>
            </a:r>
            <a:b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Укажите соответствие условного обозначения мерок и их назначения, например, 1-В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716289"/>
              </p:ext>
            </p:extLst>
          </p:nvPr>
        </p:nvGraphicFramePr>
        <p:xfrm>
          <a:off x="539552" y="1628800"/>
          <a:ext cx="8136904" cy="475252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880320"/>
                <a:gridCol w="5256584"/>
              </a:tblGrid>
              <a:tr h="4752528">
                <a:tc>
                  <a:txBody>
                    <a:bodyPr/>
                    <a:lstStyle/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</a:t>
                      </a:r>
                      <a:endParaRPr lang="ru-RU" sz="2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Сг</a:t>
                      </a: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Оп</a:t>
                      </a: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Дст</a:t>
                      </a:r>
                      <a:endParaRPr lang="ru-RU" sz="28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5) </a:t>
                      </a:r>
                      <a:r>
                        <a:rPr lang="ru-RU" sz="280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</a:t>
                      </a:r>
                      <a:endParaRPr lang="ru-RU" sz="28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для определения ширины изделия</a:t>
                      </a:r>
                    </a:p>
                    <a:p>
                      <a:pPr marL="342900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для определения положения линии талии на чертеже</a:t>
                      </a:r>
                    </a:p>
                    <a:p>
                      <a:pPr marL="342900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для определения ширины</a:t>
                      </a:r>
                      <a:r>
                        <a:rPr lang="ru-RU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рукава</a:t>
                      </a:r>
                    </a:p>
                    <a:p>
                      <a:pPr marL="342900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Г) для определения размера горловины</a:t>
                      </a:r>
                    </a:p>
                    <a:p>
                      <a:pPr marL="342900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Д) для определения длины изделия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4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650"/>
            <a:ext cx="8229600" cy="99898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задание</a:t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Укажите соответствие условного обозначения мерок и их способа измерения, например, 1-Г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715693"/>
              </p:ext>
            </p:extLst>
          </p:nvPr>
        </p:nvGraphicFramePr>
        <p:xfrm>
          <a:off x="251520" y="1052736"/>
          <a:ext cx="8568952" cy="568863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56184"/>
                <a:gridCol w="6912768"/>
              </a:tblGrid>
              <a:tr h="56886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</a:t>
                      </a:r>
                      <a:r>
                        <a:rPr lang="ru-RU" sz="28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</a:t>
                      </a:r>
                      <a:endParaRPr lang="ru-RU" sz="28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</a:t>
                      </a:r>
                      <a:r>
                        <a:rPr lang="ru-RU" sz="28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Сг</a:t>
                      </a:r>
                      <a:r>
                        <a:rPr lang="ru-RU" sz="2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Оп</a:t>
                      </a: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</a:t>
                      </a:r>
                      <a:r>
                        <a:rPr lang="ru-RU" sz="2800" b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Дст</a:t>
                      </a:r>
                      <a:endParaRPr lang="ru-RU" sz="28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5) </a:t>
                      </a:r>
                      <a:r>
                        <a:rPr lang="ru-RU" sz="28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</a:t>
                      </a:r>
                      <a:endParaRPr lang="ru-RU" sz="2800" b="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А) Лента проходит горизонтально вокруг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самой широкой части руки на уровне подмышечной впадины.</a:t>
                      </a:r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Б) Лента проходит вертикально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седьмого шейного позвонка вниз до линии талии.</a:t>
                      </a:r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В) Лента проходит горизонтально по линии груди, сзади – через выступающие точки лопаток, спереди – через наивысшие точки груди.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Г) Лента проходит по основанию шеи, над седьмым шейным позвонком и над ярёмной впадиной.</a:t>
                      </a:r>
                    </a:p>
                    <a:p>
                      <a:pPr algn="just"/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Д) Лента проходит вертикально от точки основания шеи вниз до нужной длины изделия.</a:t>
                      </a:r>
                    </a:p>
                    <a:p>
                      <a:pPr algn="just"/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Е) Лента проходит горизонтально по линии бёдер, сзади через выступающие точки ягодиц, спереди- с учетом выступа живота.</a:t>
                      </a:r>
                    </a:p>
                    <a:p>
                      <a:pPr algn="just"/>
                      <a:endParaRPr lang="ru-RU" sz="1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Ж) Лента проходит горизонтально вокруг линии талии.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52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Объясните смысл русской пословицы: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53710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Без мерки и лаптя не сплетёшь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9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327</Words>
  <Application>Microsoft Office PowerPoint</Application>
  <PresentationFormat>Экран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Укажите соответствие названия стиля в одежде и его описания, например, 1-В</vt:lpstr>
      <vt:lpstr>2 задание Прочитайте правила снятия мерок, найдите ошибку. Укажите номер пункта с  ошибкой и запишите правильный вариант правила.</vt:lpstr>
      <vt:lpstr>Презентация PowerPoint</vt:lpstr>
      <vt:lpstr>4 задание Укажите соответствие условного обозначения мерок и их полного названия, например, 1-В</vt:lpstr>
      <vt:lpstr>5 задание Укажите соответствие условного обозначения мерок и их назначения, например, 1-В</vt:lpstr>
      <vt:lpstr>6 задание Укажите соответствие условного обозначения мерок и их способа измерения, например, 1-Г</vt:lpstr>
      <vt:lpstr>7. Объясните смысл русской пословицы: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2020-11-17T12:09:54Z</dcterms:created>
  <dcterms:modified xsi:type="dcterms:W3CDTF">2020-11-18T14:35:44Z</dcterms:modified>
</cp:coreProperties>
</file>