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74" r:id="rId3"/>
    <p:sldId id="281" r:id="rId4"/>
    <p:sldId id="276" r:id="rId5"/>
    <p:sldId id="266" r:id="rId6"/>
    <p:sldId id="260" r:id="rId7"/>
    <p:sldId id="267" r:id="rId8"/>
    <p:sldId id="268" r:id="rId9"/>
    <p:sldId id="269" r:id="rId10"/>
    <p:sldId id="270" r:id="rId11"/>
    <p:sldId id="271" r:id="rId12"/>
    <p:sldId id="265" r:id="rId13"/>
    <p:sldId id="259" r:id="rId14"/>
    <p:sldId id="277" r:id="rId15"/>
    <p:sldId id="278" r:id="rId16"/>
    <p:sldId id="279" r:id="rId17"/>
    <p:sldId id="263" r:id="rId18"/>
    <p:sldId id="280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CC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31660-16CE-47D8-8CBD-B3628D069E53}" type="datetimeFigureOut">
              <a:rPr lang="ru-RU"/>
              <a:pPr>
                <a:defRPr/>
              </a:pPr>
              <a:t>02.03.2024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77382E-39B2-436E-8C34-4154098A9C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2703FA-1904-429C-927E-2909355CBDB3}" type="datetimeFigureOut">
              <a:rPr lang="ru-RU"/>
              <a:pPr>
                <a:defRPr/>
              </a:pPr>
              <a:t>02.03.2024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FB9DF-D328-4C71-8671-6D991FBE16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AE43FB-CA9A-4103-B8D6-5C7DFF4D4AD8}" type="datetimeFigureOut">
              <a:rPr lang="ru-RU"/>
              <a:pPr>
                <a:defRPr/>
              </a:pPr>
              <a:t>02.03.2024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23369-93EC-4C27-AF69-A1B39CC928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E9A122-8DB7-4642-9A7D-3B48BDFE8CA7}" type="datetimeFigureOut">
              <a:rPr lang="ru-RU"/>
              <a:pPr>
                <a:defRPr/>
              </a:pPr>
              <a:t>02.03.2024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C3B22-6D41-4F1B-941A-D53E3C7652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B32DB-BFB6-4593-BA64-026E63A9E2D7}" type="datetimeFigureOut">
              <a:rPr lang="ru-RU"/>
              <a:pPr>
                <a:defRPr/>
              </a:pPr>
              <a:t>02.03.2024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C7E1E-0DA4-4522-A041-8B00EE32F9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754AA-C198-4244-989E-1FD8A056BBBD}" type="datetimeFigureOut">
              <a:rPr lang="ru-RU"/>
              <a:pPr>
                <a:defRPr/>
              </a:pPr>
              <a:t>02.03.2024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4EFE58-C0D8-47E7-887F-BC351ADA3D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F073B-BD8D-4504-8E6C-49D330FFA36A}" type="datetimeFigureOut">
              <a:rPr lang="ru-RU"/>
              <a:pPr>
                <a:defRPr/>
              </a:pPr>
              <a:t>02.03.2024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9BE7E1-053F-4039-982D-469D31B153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61CF5-A44B-4E7B-827A-B76609F79B6E}" type="datetimeFigureOut">
              <a:rPr lang="ru-RU"/>
              <a:pPr>
                <a:defRPr/>
              </a:pPr>
              <a:t>02.03.2024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D46C8-2767-4510-B7DA-6AAD62B5F6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A8206-979D-4E07-82C4-E19F5094AC5D}" type="datetimeFigureOut">
              <a:rPr lang="ru-RU"/>
              <a:pPr>
                <a:defRPr/>
              </a:pPr>
              <a:t>02.03.2024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8B0003-6CF9-4C14-B734-4DBCA142AF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0B71D5-6C9E-4507-A4FD-809A8C69D1EB}" type="datetimeFigureOut">
              <a:rPr lang="ru-RU"/>
              <a:pPr>
                <a:defRPr/>
              </a:pPr>
              <a:t>02.03.2024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5DD989-8DE4-4C0F-BA7F-44F4F1B9D8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4FFE1-30F7-435A-B5EA-1C9D2997693A}" type="datetimeFigureOut">
              <a:rPr lang="ru-RU"/>
              <a:pPr>
                <a:defRPr/>
              </a:pPr>
              <a:t>02.03.2024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88889-D568-4350-9BBC-660481E98D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B59019C-5FCD-4DA4-991E-FE290322714E}" type="datetimeFigureOut">
              <a:rPr lang="ru-RU"/>
              <a:pPr>
                <a:defRPr/>
              </a:pPr>
              <a:t>02.03.2024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EEA9044-660D-4A05-AF54-B25BA82770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600" y="152400"/>
            <a:ext cx="8763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Родительское собрание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52400" y="1676400"/>
            <a:ext cx="8763000" cy="141577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cap="all" dirty="0">
                <a:ln w="9000" cmpd="sng">
                  <a:solidFill>
                    <a:schemeClr val="bg1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«здоровая семья: нравственные аспекты»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pic>
        <p:nvPicPr>
          <p:cNvPr id="13315" name="Picture 3" descr="E:\АЛЁНА\к родительскому собр\Копия 125912184d27b82c92a9e97af2c012f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2895600"/>
            <a:ext cx="36576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/>
          </a:p>
        </p:txBody>
      </p:sp>
      <p:pic>
        <p:nvPicPr>
          <p:cNvPr id="22530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4" name="Скругленный прямоугольник 3"/>
          <p:cNvSpPr/>
          <p:nvPr/>
        </p:nvSpPr>
        <p:spPr>
          <a:xfrm>
            <a:off x="1428750" y="571500"/>
            <a:ext cx="7072313" cy="135731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atin typeface="Bookman Old Style" pitchFamily="18" charset="0"/>
              </a:rPr>
              <a:t>Типы воспитания, негативно влияющие на психику ребенка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571625" y="2571750"/>
            <a:ext cx="5857875" cy="264318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cap="all" dirty="0">
                <a:latin typeface="Bookman Old Style" pitchFamily="18" charset="0"/>
              </a:rPr>
              <a:t>«по типу повышенной моральной ответственности»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/>
          </a:p>
        </p:txBody>
      </p:sp>
      <p:pic>
        <p:nvPicPr>
          <p:cNvPr id="2355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4" name="Скругленный прямоугольник 3"/>
          <p:cNvSpPr/>
          <p:nvPr/>
        </p:nvSpPr>
        <p:spPr>
          <a:xfrm>
            <a:off x="1428750" y="571500"/>
            <a:ext cx="7072313" cy="135731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atin typeface="Bookman Old Style" pitchFamily="18" charset="0"/>
              </a:rPr>
              <a:t>Типы воспитания, негативно влияющие на психику ребенка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571625" y="2571750"/>
            <a:ext cx="5857875" cy="264318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cap="all" dirty="0">
                <a:latin typeface="Bookman Old Style" pitchFamily="18" charset="0"/>
              </a:rPr>
              <a:t>«воспитание в культе болезни»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/>
          </a:p>
        </p:txBody>
      </p:sp>
      <p:pic>
        <p:nvPicPr>
          <p:cNvPr id="24578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Управляющая кнопка: справка 4">
            <a:hlinkClick r:id="" action="ppaction://noaction" highlightClick="1"/>
          </p:cNvPr>
          <p:cNvSpPr/>
          <p:nvPr/>
        </p:nvSpPr>
        <p:spPr>
          <a:xfrm>
            <a:off x="2428875" y="1000125"/>
            <a:ext cx="3714750" cy="4643438"/>
          </a:xfrm>
          <a:prstGeom prst="actionButtonHelp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/>
          </a:p>
        </p:txBody>
      </p:sp>
      <p:pic>
        <p:nvPicPr>
          <p:cNvPr id="25602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1643042" y="857232"/>
            <a:ext cx="6867586" cy="2062103"/>
          </a:xfrm>
          <a:prstGeom prst="rect">
            <a:avLst/>
          </a:prstGeom>
          <a:ln>
            <a:headEnd/>
            <a:tailEnd/>
          </a:ln>
          <a:effectLst>
            <a:innerShdw blurRad="114300">
              <a:prstClr val="black"/>
            </a:inn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indent="228600" algn="r">
              <a:defRPr/>
            </a:pPr>
            <a:r>
              <a:rPr lang="ru-RU" sz="3200" b="1">
                <a:solidFill>
                  <a:srgbClr val="002060"/>
                </a:solidFill>
                <a:latin typeface="Bookman Old Style" pitchFamily="18" charset="0"/>
                <a:ea typeface="Times New Roman" pitchFamily="18" charset="0"/>
                <a:cs typeface="Arial" charset="0"/>
              </a:rPr>
              <a:t>«Главная ошибка родителей </a:t>
            </a:r>
          </a:p>
          <a:p>
            <a:pPr indent="228600" algn="r">
              <a:defRPr/>
            </a:pPr>
            <a:r>
              <a:rPr lang="ru-RU" sz="3200" b="1">
                <a:solidFill>
                  <a:srgbClr val="002060"/>
                </a:solidFill>
                <a:latin typeface="Bookman Old Style" pitchFamily="18" charset="0"/>
                <a:ea typeface="Times New Roman" pitchFamily="18" charset="0"/>
                <a:cs typeface="Arial" charset="0"/>
              </a:rPr>
              <a:t>в том, что они пытаются </a:t>
            </a:r>
          </a:p>
          <a:p>
            <a:pPr indent="228600" algn="r">
              <a:defRPr/>
            </a:pPr>
            <a:r>
              <a:rPr lang="ru-RU" sz="3200" b="1">
                <a:solidFill>
                  <a:srgbClr val="002060"/>
                </a:solidFill>
                <a:latin typeface="Bookman Old Style" pitchFamily="18" charset="0"/>
                <a:ea typeface="Times New Roman" pitchFamily="18" charset="0"/>
                <a:cs typeface="Arial" charset="0"/>
              </a:rPr>
              <a:t>воспитывать детей,</a:t>
            </a:r>
          </a:p>
          <a:p>
            <a:pPr indent="228600" algn="r">
              <a:defRPr/>
            </a:pPr>
            <a:r>
              <a:rPr lang="ru-RU" sz="3200" b="1">
                <a:solidFill>
                  <a:srgbClr val="002060"/>
                </a:solidFill>
                <a:latin typeface="Bookman Old Style" pitchFamily="18" charset="0"/>
                <a:ea typeface="Times New Roman" pitchFamily="18" charset="0"/>
                <a:cs typeface="Arial" charset="0"/>
              </a:rPr>
              <a:t> не воспитывая себя!».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286248" y="3429000"/>
            <a:ext cx="4030270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Bookman Old Style" pitchFamily="18" charset="0"/>
              </a:rPr>
              <a:t>Л.Н.Толстой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Прямоугольник 1"/>
          <p:cNvSpPr>
            <a:spLocks noChangeArrowheads="1"/>
          </p:cNvSpPr>
          <p:nvPr/>
        </p:nvSpPr>
        <p:spPr bwMode="auto">
          <a:xfrm>
            <a:off x="228600" y="152400"/>
            <a:ext cx="88788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solidFill>
                  <a:srgbClr val="FF0000"/>
                </a:solidFill>
                <a:latin typeface="Rockwell Extra Bold" pitchFamily="18" charset="0"/>
              </a:rPr>
              <a:t>Нравственные отношения в семье. Это:</a:t>
            </a: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381000" y="908050"/>
            <a:ext cx="67452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solidFill>
                  <a:srgbClr val="660066"/>
                </a:solidFill>
                <a:latin typeface="Times New Roman" pitchFamily="18" charset="0"/>
              </a:rPr>
              <a:t>Любовь и взаимное уважение.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381000" y="1628775"/>
            <a:ext cx="81613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solidFill>
                  <a:srgbClr val="660066"/>
                </a:solidFill>
                <a:latin typeface="Times New Roman" pitchFamily="18" charset="0"/>
              </a:rPr>
              <a:t>Взаимопонимание и взаимовыручка.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381000" y="2276475"/>
            <a:ext cx="83058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solidFill>
                  <a:srgbClr val="660066"/>
                </a:solidFill>
                <a:latin typeface="Times New Roman" pitchFamily="18" charset="0"/>
              </a:rPr>
              <a:t>Ценность и личная значимость каждого члена семьи.</a:t>
            </a: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381000" y="3500438"/>
            <a:ext cx="70104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solidFill>
                  <a:srgbClr val="660066"/>
                </a:solidFill>
                <a:latin typeface="Times New Roman" pitchFamily="18" charset="0"/>
              </a:rPr>
              <a:t>Участие каждого члена семьи в её жизни – труд, отдых, учёба.</a:t>
            </a: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381000" y="4797425"/>
            <a:ext cx="73914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solidFill>
                  <a:srgbClr val="660066"/>
                </a:solidFill>
                <a:latin typeface="Times New Roman" pitchFamily="18" charset="0"/>
              </a:rPr>
              <a:t>Справедливое распределение материальных и моральных благ между взрослыми и детьми.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228600" y="767232"/>
            <a:ext cx="8686800" cy="5363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ru-RU" sz="3700" dirty="0">
                <a:solidFill>
                  <a:srgbClr val="660066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Семья – это то, что мы делим на всех,</a:t>
            </a:r>
            <a:endParaRPr lang="ru-RU" sz="3700" dirty="0">
              <a:solidFill>
                <a:srgbClr val="660066"/>
              </a:solidFill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>
              <a:defRPr/>
            </a:pPr>
            <a:endParaRPr lang="ru-RU" sz="3700" dirty="0">
              <a:solidFill>
                <a:srgbClr val="660066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defRPr/>
            </a:pPr>
            <a:r>
              <a:rPr lang="ru-RU" sz="3700" dirty="0">
                <a:solidFill>
                  <a:srgbClr val="660066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Всем понемножку: и слёзы и смех,</a:t>
            </a:r>
            <a:endParaRPr lang="ru-RU" sz="3700" dirty="0">
              <a:solidFill>
                <a:srgbClr val="660066"/>
              </a:solidFill>
              <a:latin typeface="Arial" pitchFamily="34" charset="0"/>
            </a:endParaRPr>
          </a:p>
          <a:p>
            <a:pPr eaLnBrk="0" hangingPunct="0">
              <a:defRPr/>
            </a:pPr>
            <a:endParaRPr lang="ru-RU" sz="3700" dirty="0">
              <a:solidFill>
                <a:srgbClr val="660066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ru-RU" sz="3700" dirty="0">
                <a:solidFill>
                  <a:srgbClr val="660066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Взлёт и падение, радость, печаль,</a:t>
            </a:r>
            <a:endParaRPr lang="ru-RU" sz="3700" dirty="0">
              <a:solidFill>
                <a:srgbClr val="660066"/>
              </a:solidFill>
              <a:latin typeface="Arial" pitchFamily="34" charset="0"/>
            </a:endParaRPr>
          </a:p>
          <a:p>
            <a:pPr eaLnBrk="0" hangingPunct="0">
              <a:defRPr/>
            </a:pPr>
            <a:endParaRPr lang="ru-RU" sz="3700" dirty="0">
              <a:solidFill>
                <a:srgbClr val="660066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ru-RU" sz="3700" dirty="0">
                <a:solidFill>
                  <a:srgbClr val="660066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Дружбу и ссоры, молчанья печать.</a:t>
            </a:r>
            <a:r>
              <a:rPr lang="ru-RU" sz="3700" dirty="0">
                <a:solidFill>
                  <a:srgbClr val="660066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eaLnBrk="0" hangingPunct="0">
              <a:defRPr/>
            </a:pPr>
            <a:endParaRPr lang="ru-RU" sz="3700" dirty="0">
              <a:solidFill>
                <a:srgbClr val="660066"/>
              </a:solidFill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ru-RU" sz="3700" dirty="0">
                <a:solidFill>
                  <a:srgbClr val="660066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Семья – это то, что с тобою всегда.</a:t>
            </a:r>
            <a:endParaRPr lang="ru-RU" sz="3700" b="1" dirty="0">
              <a:solidFill>
                <a:srgbClr val="660066"/>
              </a:solidFill>
              <a:latin typeface="Arial" pitchFamily="34" charset="0"/>
              <a:ea typeface="Times New Roman" pitchFamily="18" charset="0"/>
            </a:endParaRPr>
          </a:p>
        </p:txBody>
      </p:sp>
    </p:spTree>
  </p:cSld>
  <p:clrMapOvr>
    <a:masterClrMapping/>
  </p:clrMapOvr>
  <p:transition spd="slow">
    <p:wheel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2" descr="C:\Documents and Settings\1\Рабочий стол\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66800"/>
            <a:ext cx="91440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2971800" y="2286000"/>
            <a:ext cx="3581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800000"/>
                </a:solidFill>
                <a:latin typeface="Constantia" pitchFamily="18" charset="0"/>
              </a:rPr>
              <a:t>ДВА БЕРЕГА ОДНОЙ РЕКИ</a:t>
            </a:r>
            <a:endParaRPr lang="ru-RU" sz="2000">
              <a:solidFill>
                <a:srgbClr val="800000"/>
              </a:solidFill>
              <a:latin typeface="Constantia" pitchFamily="18" charset="0"/>
            </a:endParaRPr>
          </a:p>
          <a:p>
            <a:endParaRPr lang="ru-RU" sz="4000">
              <a:solidFill>
                <a:srgbClr val="FF0000"/>
              </a:solidFill>
              <a:latin typeface="Constantia" pitchFamily="18" charset="0"/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2743200" y="1524000"/>
            <a:ext cx="41910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00FF"/>
                </a:solidFill>
                <a:latin typeface="Constantia" pitchFamily="18" charset="0"/>
              </a:rPr>
              <a:t>РОДИТЕЛИ И УЧИТЕЛЯ –</a:t>
            </a:r>
            <a:r>
              <a:rPr lang="ru-RU" sz="2400" b="1">
                <a:solidFill>
                  <a:srgbClr val="FF0000"/>
                </a:solidFill>
                <a:latin typeface="Constantia" pitchFamily="18" charset="0"/>
              </a:rPr>
              <a:t> </a:t>
            </a:r>
            <a:endParaRPr lang="ru-RU" sz="2400">
              <a:solidFill>
                <a:srgbClr val="FF0000"/>
              </a:solidFill>
              <a:latin typeface="Constantia" pitchFamily="18" charset="0"/>
            </a:endParaRPr>
          </a:p>
          <a:p>
            <a:endParaRPr lang="ru-RU" sz="4000">
              <a:solidFill>
                <a:srgbClr val="FF0000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/>
          </a:p>
        </p:txBody>
      </p:sp>
      <p:pic>
        <p:nvPicPr>
          <p:cNvPr id="16386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4" name="Прямоугольник 3"/>
          <p:cNvSpPr/>
          <p:nvPr/>
        </p:nvSpPr>
        <p:spPr>
          <a:xfrm>
            <a:off x="593694" y="756401"/>
            <a:ext cx="8422498" cy="279802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Bookman Old Style" pitchFamily="18" charset="0"/>
              </a:rPr>
              <a:t>Семья – одно из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Bookman Old Style" pitchFamily="18" charset="0"/>
              </a:rPr>
              <a:t> немногих мест, где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Bookman Old Style" pitchFamily="18" charset="0"/>
              </a:rPr>
              <a:t>Ребенок может почувствовать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Bookman Old Style" pitchFamily="18" charset="0"/>
              </a:rPr>
              <a:t>Себя личностью</a:t>
            </a:r>
          </a:p>
        </p:txBody>
      </p:sp>
      <p:pic>
        <p:nvPicPr>
          <p:cNvPr id="6" name="Рисунок 5" descr="H:\тн\05192010165550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63713" y="3357563"/>
            <a:ext cx="5040312" cy="3327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АЛЁНА\к родительскому собр\roditelya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60350"/>
            <a:ext cx="9251950" cy="659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/>
          </a:p>
        </p:txBody>
      </p:sp>
      <p:pic>
        <p:nvPicPr>
          <p:cNvPr id="14338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6" name="Прямоугольник 5"/>
          <p:cNvSpPr/>
          <p:nvPr/>
        </p:nvSpPr>
        <p:spPr>
          <a:xfrm>
            <a:off x="1857356" y="1000108"/>
            <a:ext cx="6786610" cy="2677656"/>
          </a:xfrm>
          <a:prstGeom prst="rect">
            <a:avLst/>
          </a:prstGeom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2060"/>
                </a:solidFill>
                <a:latin typeface="Bookman Old Style" pitchFamily="18" charset="0"/>
              </a:rPr>
              <a:t>«Любя своих детей, учите их любить вас, не научите – будете плакать на старости лет - вот, по-моему, одна из самых мудрых истин материнства и отцовства».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357554" y="4286256"/>
            <a:ext cx="5540299" cy="646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cap="all" dirty="0" err="1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Bookman Old Style" pitchFamily="18" charset="0"/>
              </a:rPr>
              <a:t>В.А.СУхомлинский</a:t>
            </a:r>
            <a:endParaRPr lang="ru-RU" sz="3600" b="1" cap="all" dirty="0">
              <a:ln w="0"/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>
            <a:extLst>
              <a:ext uri="{FF2B5EF4-FFF2-40B4-BE49-F238E27FC236}">
                <a16:creationId xmlns:a16="http://schemas.microsoft.com/office/drawing/2014/main" id="{FF42FBEA-5824-4EC0-865D-27F0D14F19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DF6CCA38-CFA7-47CA-AF28-F7C6234260C9}"/>
              </a:ext>
            </a:extLst>
          </p:cNvPr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Aft>
                <a:spcPts val="0"/>
              </a:spcAft>
            </a:pPr>
            <a:r>
              <a:rPr lang="ru-RU" b="1" dirty="0">
                <a:solidFill>
                  <a:srgbClr val="002060"/>
                </a:solidFill>
                <a:latin typeface="Times New Roman"/>
                <a:ea typeface="Times New Roman"/>
              </a:rPr>
              <a:t>Патриотическое воспитание в семье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Times New Roman"/>
              </a:rPr>
              <a:t>.</a:t>
            </a:r>
            <a:br>
              <a:rPr lang="ru-RU" sz="2800" dirty="0">
                <a:solidFill>
                  <a:srgbClr val="002060"/>
                </a:solidFill>
                <a:latin typeface="Courier New"/>
                <a:ea typeface="Times New Roman"/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id="{6DDBD900-0222-4A21-A02F-6C4096A4A745}"/>
              </a:ext>
            </a:extLst>
          </p:cNvPr>
          <p:cNvSpPr txBox="1">
            <a:spLocks/>
          </p:cNvSpPr>
          <p:nvPr/>
        </p:nvSpPr>
        <p:spPr>
          <a:xfrm>
            <a:off x="4716016" y="4581128"/>
            <a:ext cx="4104456" cy="17526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None/>
              <a:defRPr/>
            </a:pP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Составила Кузнецкая В.И.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учитель начальных классов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МБОУ   г. Иркутска СОШ 71 </a:t>
            </a:r>
          </a:p>
        </p:txBody>
      </p:sp>
    </p:spTree>
    <p:extLst>
      <p:ext uri="{BB962C8B-B14F-4D97-AF65-F5344CB8AC3E}">
        <p14:creationId xmlns:p14="http://schemas.microsoft.com/office/powerpoint/2010/main" val="3749124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>
            <a:extLst>
              <a:ext uri="{FF2B5EF4-FFF2-40B4-BE49-F238E27FC236}">
                <a16:creationId xmlns:a16="http://schemas.microsoft.com/office/drawing/2014/main" id="{F5745970-596D-4142-9BE4-392E4C4B77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53987" y="1244219"/>
            <a:ext cx="8763000" cy="455332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Требовательность родителей  к себе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должна быть выше требований к ребёнку –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это основа родительского авторитета.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/>
          </a:p>
        </p:txBody>
      </p:sp>
      <p:pic>
        <p:nvPicPr>
          <p:cNvPr id="17410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4" name="Прямоугольник 3"/>
          <p:cNvSpPr/>
          <p:nvPr/>
        </p:nvSpPr>
        <p:spPr>
          <a:xfrm>
            <a:off x="1357313" y="642938"/>
            <a:ext cx="7072312" cy="10572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cap="all" dirty="0">
                <a:solidFill>
                  <a:srgbClr val="0070C0"/>
                </a:solidFill>
                <a:latin typeface="Bookman Old Style" pitchFamily="18" charset="0"/>
              </a:rPr>
              <a:t>Стили воспитания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14313" y="1857375"/>
            <a:ext cx="3571875" cy="120015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Bookman Old Style" pitchFamily="18" charset="0"/>
              </a:rPr>
              <a:t>авторитарный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643188" y="5072063"/>
            <a:ext cx="3500437" cy="120015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Bookman Old Style" pitchFamily="18" charset="0"/>
              </a:rPr>
              <a:t>опекающий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71500" y="3429000"/>
            <a:ext cx="3786188" cy="120015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Bookman Old Style" pitchFamily="18" charset="0"/>
              </a:rPr>
              <a:t>попустительский 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643438" y="3429000"/>
            <a:ext cx="3643312" cy="120015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Bookman Old Style" pitchFamily="18" charset="0"/>
              </a:rPr>
              <a:t>хаотический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143500" y="1857375"/>
            <a:ext cx="3857625" cy="120015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Bookman Old Style" pitchFamily="18" charset="0"/>
              </a:rPr>
              <a:t>демократический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/>
          </a:p>
        </p:txBody>
      </p:sp>
      <p:pic>
        <p:nvPicPr>
          <p:cNvPr id="1843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4" name="Скругленный прямоугольник 3"/>
          <p:cNvSpPr/>
          <p:nvPr/>
        </p:nvSpPr>
        <p:spPr>
          <a:xfrm>
            <a:off x="1428750" y="571500"/>
            <a:ext cx="7072313" cy="135731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atin typeface="Bookman Old Style" pitchFamily="18" charset="0"/>
              </a:rPr>
              <a:t>Типы воспитания, негативно влияющие на психику ребенка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000250" y="2571750"/>
            <a:ext cx="5286375" cy="264318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cap="all" dirty="0">
                <a:latin typeface="Bookman Old Style" pitchFamily="18" charset="0"/>
              </a:rPr>
              <a:t>«Кумир семьи»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/>
          </a:p>
        </p:txBody>
      </p:sp>
      <p:pic>
        <p:nvPicPr>
          <p:cNvPr id="19458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4" name="Скругленный прямоугольник 3"/>
          <p:cNvSpPr/>
          <p:nvPr/>
        </p:nvSpPr>
        <p:spPr>
          <a:xfrm>
            <a:off x="1428750" y="571500"/>
            <a:ext cx="7072313" cy="135731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atin typeface="Bookman Old Style" pitchFamily="18" charset="0"/>
              </a:rPr>
              <a:t>Типы воспитания, негативно влияющие на психику ребенка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571625" y="2571750"/>
            <a:ext cx="6357938" cy="264318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cap="all" dirty="0">
                <a:latin typeface="Bookman Old Style" pitchFamily="18" charset="0"/>
              </a:rPr>
              <a:t>«</a:t>
            </a:r>
            <a:r>
              <a:rPr lang="ru-RU" sz="5400" b="1" cap="all" dirty="0" err="1">
                <a:latin typeface="Bookman Old Style" pitchFamily="18" charset="0"/>
              </a:rPr>
              <a:t>гиперопека</a:t>
            </a:r>
            <a:r>
              <a:rPr lang="ru-RU" sz="5400" b="1" cap="all" dirty="0">
                <a:latin typeface="Bookman Old Style" pitchFamily="18" charset="0"/>
              </a:rPr>
              <a:t>»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/>
          </a:p>
        </p:txBody>
      </p:sp>
      <p:pic>
        <p:nvPicPr>
          <p:cNvPr id="20482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4" name="Скругленный прямоугольник 3"/>
          <p:cNvSpPr/>
          <p:nvPr/>
        </p:nvSpPr>
        <p:spPr>
          <a:xfrm>
            <a:off x="1428750" y="571500"/>
            <a:ext cx="7072313" cy="135731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atin typeface="Bookman Old Style" pitchFamily="18" charset="0"/>
              </a:rPr>
              <a:t>Типы воспитания, негативно влияющие на психику ребенка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571625" y="2571750"/>
            <a:ext cx="5857875" cy="264318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cap="all" dirty="0">
                <a:latin typeface="Bookman Old Style" pitchFamily="18" charset="0"/>
              </a:rPr>
              <a:t>«</a:t>
            </a:r>
            <a:r>
              <a:rPr lang="ru-RU" sz="5400" b="1" cap="all" dirty="0" err="1">
                <a:latin typeface="Bookman Old Style" pitchFamily="18" charset="0"/>
              </a:rPr>
              <a:t>гипоопека</a:t>
            </a:r>
            <a:r>
              <a:rPr lang="ru-RU" sz="5400" b="1" cap="all" dirty="0">
                <a:latin typeface="Bookman Old Style" pitchFamily="18" charset="0"/>
              </a:rPr>
              <a:t>»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/>
          </a:p>
        </p:txBody>
      </p:sp>
      <p:pic>
        <p:nvPicPr>
          <p:cNvPr id="21506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4" name="Скругленный прямоугольник 3"/>
          <p:cNvSpPr/>
          <p:nvPr/>
        </p:nvSpPr>
        <p:spPr>
          <a:xfrm>
            <a:off x="1428750" y="571500"/>
            <a:ext cx="7072313" cy="135731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atin typeface="Bookman Old Style" pitchFamily="18" charset="0"/>
              </a:rPr>
              <a:t>Типы воспитания, негативно влияющие на психику ребенка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571625" y="2571750"/>
            <a:ext cx="5857875" cy="264318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cap="all" dirty="0">
                <a:latin typeface="Bookman Old Style" pitchFamily="18" charset="0"/>
              </a:rPr>
              <a:t>«ежовые рукавицы»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303</Words>
  <Application>Microsoft Office PowerPoint</Application>
  <PresentationFormat>Экран (4:3)</PresentationFormat>
  <Paragraphs>55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6" baseType="lpstr">
      <vt:lpstr>Arial</vt:lpstr>
      <vt:lpstr>Bookman Old Style</vt:lpstr>
      <vt:lpstr>Calibri</vt:lpstr>
      <vt:lpstr>Constantia</vt:lpstr>
      <vt:lpstr>Courier New</vt:lpstr>
      <vt:lpstr>Rockwell Extra Bold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Вера Кузнецкая</cp:lastModifiedBy>
  <cp:revision>16</cp:revision>
  <dcterms:created xsi:type="dcterms:W3CDTF">2010-11-24T17:10:31Z</dcterms:created>
  <dcterms:modified xsi:type="dcterms:W3CDTF">2024-03-02T11:03:02Z</dcterms:modified>
</cp:coreProperties>
</file>