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2" r:id="rId12"/>
    <p:sldId id="297" r:id="rId13"/>
    <p:sldId id="298" r:id="rId14"/>
    <p:sldId id="299" r:id="rId15"/>
    <p:sldId id="301" r:id="rId16"/>
    <p:sldId id="267" r:id="rId17"/>
    <p:sldId id="269" r:id="rId18"/>
    <p:sldId id="271" r:id="rId19"/>
    <p:sldId id="273" r:id="rId20"/>
    <p:sldId id="277" r:id="rId21"/>
    <p:sldId id="279" r:id="rId22"/>
    <p:sldId id="281" r:id="rId23"/>
    <p:sldId id="283" r:id="rId24"/>
    <p:sldId id="285" r:id="rId25"/>
    <p:sldId id="286" r:id="rId26"/>
    <p:sldId id="296" r:id="rId27"/>
    <p:sldId id="288" r:id="rId28"/>
    <p:sldId id="29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9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24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7782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47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1620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9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144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52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42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90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47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22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4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92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0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7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4D5B-B076-4D8F-AFB0-DA875C53CB8B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F5A8C0-B545-48F9-9C09-895578760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4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6577" y="738541"/>
            <a:ext cx="9144000" cy="36189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требования к знаниям и умениям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 концу 3 класса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Учащиеся должны знать: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044" y="1591733"/>
            <a:ext cx="10574867" cy="4698119"/>
          </a:xfrm>
        </p:spPr>
        <p:txBody>
          <a:bodyPr/>
          <a:lstStyle/>
          <a:p>
            <a:r>
              <a:rPr lang="ru-RU" dirty="0" smtClean="0"/>
              <a:t>Наизусть не менее 15 стихотворений классиков отечественной и зарубежной литературы.</a:t>
            </a:r>
            <a:br>
              <a:rPr lang="ru-RU" dirty="0" smtClean="0"/>
            </a:br>
            <a:r>
              <a:rPr lang="ru-RU" dirty="0" smtClean="0"/>
              <a:t>Названия и авторов литературных произведений.</a:t>
            </a:r>
            <a:br>
              <a:rPr lang="ru-RU" dirty="0" smtClean="0"/>
            </a:br>
            <a:r>
              <a:rPr lang="ru-RU" dirty="0" smtClean="0"/>
              <a:t>6 – 7 сказок, 10 – 15 пословиц, поговорок на разные 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4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2022" y="176494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оценок</a:t>
            </a:r>
            <a:b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b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начальной школе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7768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Нормы  техники  чтения  в  начальных  классах  по 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</p:nvPr>
        </p:nvGraphicFramePr>
        <p:xfrm>
          <a:off x="726830" y="1160583"/>
          <a:ext cx="9941170" cy="4612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2133">
                  <a:extLst>
                    <a:ext uri="{9D8B030D-6E8A-4147-A177-3AD203B41FA5}">
                      <a16:colId xmlns:a16="http://schemas.microsoft.com/office/drawing/2014/main" val="1950865913"/>
                    </a:ext>
                  </a:extLst>
                </a:gridCol>
                <a:gridCol w="3062243">
                  <a:extLst>
                    <a:ext uri="{9D8B030D-6E8A-4147-A177-3AD203B41FA5}">
                      <a16:colId xmlns:a16="http://schemas.microsoft.com/office/drawing/2014/main" val="3823924137"/>
                    </a:ext>
                  </a:extLst>
                </a:gridCol>
                <a:gridCol w="3276794">
                  <a:extLst>
                    <a:ext uri="{9D8B030D-6E8A-4147-A177-3AD203B41FA5}">
                      <a16:colId xmlns:a16="http://schemas.microsoft.com/office/drawing/2014/main" val="2704196158"/>
                    </a:ext>
                  </a:extLst>
                </a:gridCol>
              </a:tblGrid>
              <a:tr h="90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solidFill>
                            <a:srgbClr val="FF0000"/>
                          </a:solidFill>
                          <a:effectLst/>
                        </a:rPr>
                        <a:t>Оценка</a:t>
                      </a:r>
                      <a:endParaRPr lang="ru-RU" sz="32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solidFill>
                            <a:srgbClr val="FF0000"/>
                          </a:solidFill>
                          <a:effectLst/>
                        </a:rPr>
                        <a:t>1 полугодие</a:t>
                      </a:r>
                      <a:endParaRPr lang="ru-RU" sz="32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solidFill>
                            <a:srgbClr val="FF0000"/>
                          </a:solidFill>
                          <a:effectLst/>
                        </a:rPr>
                        <a:t>2 полугодие</a:t>
                      </a:r>
                      <a:endParaRPr lang="ru-RU" sz="32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2028951703"/>
                  </a:ext>
                </a:extLst>
              </a:tr>
              <a:tr h="90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</a:rPr>
                        <a:t>«5»</a:t>
                      </a:r>
                      <a:endParaRPr lang="ru-RU" sz="3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</a:rPr>
                        <a:t>Более 75 слов</a:t>
                      </a:r>
                      <a:endParaRPr lang="ru-RU" sz="3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</a:rPr>
                        <a:t>Более 90 слов</a:t>
                      </a:r>
                      <a:endParaRPr lang="ru-RU" sz="3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3333171273"/>
                  </a:ext>
                </a:extLst>
              </a:tr>
              <a:tr h="90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>
                          <a:effectLst/>
                        </a:rPr>
                        <a:t>«4»</a:t>
                      </a:r>
                      <a:endParaRPr lang="ru-RU" sz="3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</a:rPr>
                        <a:t>60-75 слов</a:t>
                      </a:r>
                      <a:endParaRPr lang="ru-RU" sz="3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</a:rPr>
                        <a:t>75-90 слов</a:t>
                      </a:r>
                      <a:endParaRPr lang="ru-RU" sz="3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837299151"/>
                  </a:ext>
                </a:extLst>
              </a:tr>
              <a:tr h="90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>
                          <a:effectLst/>
                        </a:rPr>
                        <a:t>«3»</a:t>
                      </a:r>
                      <a:endParaRPr lang="ru-RU" sz="3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>
                          <a:effectLst/>
                        </a:rPr>
                        <a:t>45-59 слов</a:t>
                      </a:r>
                      <a:endParaRPr lang="ru-RU" sz="3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</a:rPr>
                        <a:t>60-74 слов</a:t>
                      </a:r>
                      <a:endParaRPr lang="ru-RU" sz="3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4122913420"/>
                  </a:ext>
                </a:extLst>
              </a:tr>
              <a:tr h="90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>
                          <a:effectLst/>
                        </a:rPr>
                        <a:t>«2»</a:t>
                      </a:r>
                      <a:endParaRPr lang="ru-RU" sz="3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>
                          <a:effectLst/>
                        </a:rPr>
                        <a:t>Менее 45 слов</a:t>
                      </a:r>
                      <a:endParaRPr lang="ru-RU" sz="3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</a:rPr>
                        <a:t>Менее 60 слов</a:t>
                      </a:r>
                      <a:endParaRPr lang="ru-RU" sz="3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2288636905"/>
                  </a:ext>
                </a:extLst>
              </a:tr>
            </a:tbl>
          </a:graphicData>
        </a:graphic>
      </p:graphicFrame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-6463305" y="-67417"/>
            <a:ext cx="22463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Техника чтения в 3 классе по ФГОС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2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Чтение наизусть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"5" - твердо, без подсказок, знает наизусть, выразительно читает</a:t>
            </a:r>
          </a:p>
          <a:p>
            <a:r>
              <a:rPr lang="ru-RU" dirty="0" smtClean="0"/>
              <a:t>Оценка "4» - знает стихотворение наизусть, но читает невыразительно, допускает при чтении перестановку слов, самостоятельно исправляет допущенные неточности </a:t>
            </a:r>
          </a:p>
          <a:p>
            <a:r>
              <a:rPr lang="ru-RU" dirty="0" smtClean="0"/>
              <a:t>Оценка "3" - читает наизусть, но при чтении обнаруживает нетвердое усвоение текста. </a:t>
            </a:r>
          </a:p>
          <a:p>
            <a:r>
              <a:rPr lang="ru-RU" dirty="0" smtClean="0"/>
              <a:t>Оценка "2" - нарушает последовательность при чтении, не полностью воспроизводит текст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7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Выразительное чтение стихотворения Требования к выразительному чтению: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Правильная постановка логического ударения</a:t>
            </a:r>
          </a:p>
          <a:p>
            <a:r>
              <a:rPr lang="ru-RU" dirty="0" smtClean="0"/>
              <a:t> 2. Соблюдение пауз </a:t>
            </a:r>
          </a:p>
          <a:p>
            <a:r>
              <a:rPr lang="ru-RU" dirty="0" smtClean="0"/>
              <a:t>3. Правильный выбор темпа </a:t>
            </a:r>
          </a:p>
          <a:p>
            <a:r>
              <a:rPr lang="ru-RU" dirty="0" smtClean="0"/>
              <a:t>4. Соблюдение нужной интонации</a:t>
            </a:r>
          </a:p>
          <a:p>
            <a:r>
              <a:rPr lang="ru-RU" dirty="0" smtClean="0"/>
              <a:t> 5. Безошибочное чтение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6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Пересказ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"5" - пересказывает содержание прочитанного самостоятельно, последовательно, не упуская главного (подробно или кратко, или по плану), правильно отвечает на вопрос, умеет подкрепить ответ на вопрос чтением соответствующих отрывков. </a:t>
            </a:r>
          </a:p>
          <a:p>
            <a:r>
              <a:rPr lang="ru-RU" dirty="0" smtClean="0"/>
              <a:t>Оценка "4" -допускает 1-2 ошибки, неточности, сам исправляет их </a:t>
            </a:r>
          </a:p>
          <a:p>
            <a:r>
              <a:rPr lang="ru-RU" dirty="0" smtClean="0"/>
              <a:t>Оценка "3" - пересказывает при помощи наводящих вопросов учителя, не умеет последовательно передать содержание прочитанного, допускает речевые ошибки. </a:t>
            </a:r>
          </a:p>
          <a:p>
            <a:r>
              <a:rPr lang="ru-RU" dirty="0" smtClean="0"/>
              <a:t>Оценка "2" - не может передать содержание прочитанного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8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944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язык</a:t>
            </a:r>
            <a:endParaRPr lang="ru-RU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332089" y="1143000"/>
            <a:ext cx="8954911" cy="7315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Согласно нормам, в  2-3 классах </a:t>
            </a:r>
            <a:r>
              <a:rPr lang="ru-RU" dirty="0" smtClean="0"/>
              <a:t>количество </a:t>
            </a:r>
            <a:r>
              <a:rPr lang="ru-RU" dirty="0" smtClean="0"/>
              <a:t>контрольных работ за год не должно превышать </a:t>
            </a:r>
            <a:r>
              <a:rPr lang="ru-RU" dirty="0" smtClean="0">
                <a:solidFill>
                  <a:srgbClr val="FF0000"/>
                </a:solidFill>
              </a:rPr>
              <a:t>13</a:t>
            </a:r>
            <a:r>
              <a:rPr lang="ru-RU" dirty="0" smtClean="0"/>
              <a:t>, а в 4 классе-</a:t>
            </a:r>
            <a:r>
              <a:rPr lang="ru-RU" dirty="0" smtClean="0">
                <a:solidFill>
                  <a:srgbClr val="FF0000"/>
                </a:solidFill>
              </a:rPr>
              <a:t>14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Объём текста диктанта соответствует количеству слов по нормам чтения (за 1 минуту). </a:t>
            </a:r>
          </a:p>
          <a:p>
            <a:pPr>
              <a:buFontTx/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FontTx/>
              <a:buNone/>
            </a:pPr>
            <a:r>
              <a:rPr lang="ru-RU" dirty="0" smtClean="0">
                <a:solidFill>
                  <a:srgbClr val="D64DED"/>
                </a:solidFill>
              </a:rPr>
              <a:t>   </a:t>
            </a: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762039"/>
              </p:ext>
            </p:extLst>
          </p:nvPr>
        </p:nvGraphicFramePr>
        <p:xfrm>
          <a:off x="1230489" y="2607734"/>
          <a:ext cx="8548511" cy="3821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7289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 полугодие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           50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    70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 полугодие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            60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       80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726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1422400" y="855133"/>
            <a:ext cx="9527822" cy="63246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оценок за диктант</a:t>
            </a:r>
          </a:p>
          <a:p>
            <a:pPr>
              <a:buFontTx/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«</a:t>
            </a:r>
            <a:r>
              <a:rPr lang="ru-RU" sz="2400" i="1" dirty="0">
                <a:solidFill>
                  <a:srgbClr val="FF0000"/>
                </a:solidFill>
              </a:rPr>
              <a:t>5»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ставится, если нет ошибок и исправлений; работа написана аккуратно в соответствии </a:t>
            </a:r>
            <a:r>
              <a:rPr lang="ru-RU" sz="2400" b="1" dirty="0">
                <a:solidFill>
                  <a:srgbClr val="FF0000"/>
                </a:solidFill>
              </a:rPr>
              <a:t>с требованиями каллиграфии.</a:t>
            </a:r>
          </a:p>
          <a:p>
            <a:pPr>
              <a:buFontTx/>
              <a:buNone/>
              <a:defRPr/>
            </a:pPr>
            <a:r>
              <a:rPr lang="ru-RU" sz="24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«4»</a:t>
            </a:r>
            <a:r>
              <a:rPr lang="ru-RU" sz="2400" dirty="0"/>
              <a:t> ставится, если не более 2 орфографических ошибок; работа выполнена чисто, но есть небольшие отклонения от каллиграфических норм. </a:t>
            </a:r>
          </a:p>
          <a:p>
            <a:pPr>
              <a:buFontTx/>
              <a:buNone/>
              <a:defRPr/>
            </a:pPr>
            <a:r>
              <a:rPr lang="ru-RU" sz="2400" dirty="0">
                <a:solidFill>
                  <a:srgbClr val="FF0000"/>
                </a:solidFill>
              </a:rPr>
              <a:t>«3»</a:t>
            </a:r>
            <a:r>
              <a:rPr lang="ru-RU" sz="2400" dirty="0"/>
              <a:t>  ставится, если допущено 3 – 5 ошибок, работа написана небрежно. </a:t>
            </a:r>
          </a:p>
          <a:p>
            <a:pPr>
              <a:buFontTx/>
              <a:buNone/>
              <a:defRPr/>
            </a:pPr>
            <a:r>
              <a:rPr lang="ru-RU" sz="2400" dirty="0">
                <a:solidFill>
                  <a:srgbClr val="FF0000"/>
                </a:solidFill>
              </a:rPr>
              <a:t>«2» </a:t>
            </a:r>
            <a:r>
              <a:rPr lang="ru-RU" sz="2400" dirty="0"/>
              <a:t>ставится, если допущено</a:t>
            </a:r>
          </a:p>
          <a:p>
            <a:pPr>
              <a:buFontTx/>
              <a:buNone/>
              <a:defRPr/>
            </a:pPr>
            <a:r>
              <a:rPr lang="ru-RU" sz="2400" dirty="0"/>
              <a:t> более 5 орфографических ошибок,</a:t>
            </a:r>
          </a:p>
          <a:p>
            <a:pPr>
              <a:buFontTx/>
              <a:buNone/>
              <a:defRPr/>
            </a:pPr>
            <a:r>
              <a:rPr lang="ru-RU" sz="2400" dirty="0"/>
              <a:t> работа написана неряшливо. </a:t>
            </a:r>
          </a:p>
          <a:p>
            <a:pPr>
              <a:buFontTx/>
              <a:buNone/>
              <a:defRPr/>
            </a:pPr>
            <a:endParaRPr lang="ru-RU" sz="2400" dirty="0" smtClean="0"/>
          </a:p>
        </p:txBody>
      </p:sp>
      <p:pic>
        <p:nvPicPr>
          <p:cNvPr id="4099" name="Picture 5" descr="C:\Users\ноут\Desktop\i_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572001"/>
            <a:ext cx="19812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45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Грубые ошибки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846667" y="1281289"/>
            <a:ext cx="9581444" cy="5410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/>
              <a:t> наличие ошибок на изученные правила по   орфографии;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перестановки, замены и вставки лишних букв в словах;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неправильное написание слов, не регулируемых правилами, круг которых очерчен программой каждого класса (слова с непроверяемыми написаниями);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отсутствие изученных знаков препинания в тексте (в конце предложения) и заглавной буквы в начале предложения.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4797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FF0000"/>
                </a:solidFill>
              </a:rPr>
              <a:t/>
            </a:r>
            <a:br>
              <a:rPr lang="ru-RU" sz="3200" b="1" i="1" dirty="0">
                <a:solidFill>
                  <a:srgbClr val="FF0000"/>
                </a:solidFill>
              </a:rPr>
            </a:b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одну ошибку в диктанте считаются </a:t>
            </a:r>
            <a:r>
              <a:rPr lang="ru-RU" sz="3200" b="1" i="1" dirty="0">
                <a:solidFill>
                  <a:srgbClr val="FF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699911" y="1219201"/>
            <a:ext cx="9968089" cy="536222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- два исправления;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две пунктуационные ошибки;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повторение ошибок в одном и том же слове, например, в слове «ножи» дважды написано в конце «ы». Если же подобная ошибка встречается в другом слове, она считается за другую ошибку, например, </a:t>
            </a:r>
            <a:r>
              <a:rPr lang="ru-RU" dirty="0" err="1" smtClean="0"/>
              <a:t>шалаш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9095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1711" y="500062"/>
            <a:ext cx="10515600" cy="13255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172252"/>
          </a:xfrm>
        </p:spPr>
        <p:txBody>
          <a:bodyPr/>
          <a:lstStyle/>
          <a:p>
            <a:pPr marL="0" indent="0">
              <a:buNone/>
            </a:pPr>
            <a:r>
              <a:rPr lang="ru-RU" sz="3200" b="1" i="1" u="sng" dirty="0" smtClean="0">
                <a:solidFill>
                  <a:srgbClr val="7030A0"/>
                </a:solidFill>
              </a:rPr>
              <a:t>Обучающиеся </a:t>
            </a:r>
            <a:r>
              <a:rPr lang="ru-RU" sz="3200" b="1" i="1" u="sng" dirty="0">
                <a:solidFill>
                  <a:srgbClr val="7030A0"/>
                </a:solidFill>
              </a:rPr>
              <a:t>должны знать:</a:t>
            </a:r>
            <a:r>
              <a:rPr lang="ru-RU" sz="3200" b="1" u="sng" dirty="0">
                <a:solidFill>
                  <a:srgbClr val="7030A0"/>
                </a:solidFill>
              </a:rPr>
              <a:t/>
            </a:r>
            <a:br>
              <a:rPr lang="ru-RU" sz="3200" b="1" u="sng" dirty="0">
                <a:solidFill>
                  <a:srgbClr val="7030A0"/>
                </a:solidFill>
              </a:rPr>
            </a:br>
            <a:endParaRPr lang="ru-RU" sz="32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200" dirty="0" smtClean="0"/>
              <a:t>Части </a:t>
            </a:r>
            <a:r>
              <a:rPr lang="ru-RU" sz="3200" dirty="0"/>
              <a:t>слова: корень, приставку, окончание, суффикс.</a:t>
            </a:r>
            <a:br>
              <a:rPr lang="ru-RU" sz="3200" dirty="0"/>
            </a:br>
            <a:r>
              <a:rPr lang="ru-RU" sz="3200" dirty="0"/>
              <a:t>Части речи: имя существительное, имя прилагательное, глагол, предлог.</a:t>
            </a:r>
            <a:br>
              <a:rPr lang="ru-RU" sz="3200" dirty="0"/>
            </a:br>
            <a:r>
              <a:rPr lang="ru-RU" sz="3200" dirty="0"/>
              <a:t>Члены предложения: главные и второстепенные.</a:t>
            </a:r>
            <a:br>
              <a:rPr lang="ru-RU" sz="3200" dirty="0"/>
            </a:br>
            <a:r>
              <a:rPr lang="ru-RU" sz="3200" dirty="0"/>
              <a:t>Написание словарных слов по программе 3 класса.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9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оценок </a:t>
            </a:r>
            <a:b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словарный диктант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24526"/>
              </p:ext>
            </p:extLst>
          </p:nvPr>
        </p:nvGraphicFramePr>
        <p:xfrm>
          <a:off x="1981200" y="1981199"/>
          <a:ext cx="6426200" cy="4471989"/>
        </p:xfrm>
        <a:graphic>
          <a:graphicData uri="http://schemas.openxmlformats.org/drawingml/2006/table">
            <a:tbl>
              <a:tblPr/>
              <a:tblGrid>
                <a:gridCol w="220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1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10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0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8-10 слов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10-14 слов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12-16 слов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«5» 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без ошибок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01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-1 ошибка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01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ошибки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01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«2»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- 3-5 ошибок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89" name="Rectangle 1"/>
          <p:cNvSpPr>
            <a:spLocks noChangeArrowheads="1"/>
          </p:cNvSpPr>
          <p:nvPr/>
        </p:nvSpPr>
        <p:spPr bwMode="auto">
          <a:xfrm>
            <a:off x="2133601" y="5930900"/>
            <a:ext cx="284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800">
                <a:cs typeface="Times New Roman" pitchFamily="18" charset="0"/>
              </a:rPr>
              <a:t>.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51921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378436" y="0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за списывание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6997"/>
              </p:ext>
            </p:extLst>
          </p:nvPr>
        </p:nvGraphicFramePr>
        <p:xfrm>
          <a:off x="1049867" y="824089"/>
          <a:ext cx="9160933" cy="5978350"/>
        </p:xfrm>
        <a:graphic>
          <a:graphicData uri="http://schemas.openxmlformats.org/drawingml/2006/table">
            <a:tbl>
              <a:tblPr/>
              <a:tblGrid>
                <a:gridCol w="3033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8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 - без ошибок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 - без ошибок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 - без ошибок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3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 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орфографических ошибки +1 исправление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  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   ошибка +   1 исправление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  -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  ошибка +   1 исправление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010"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  -  3  ошибки +  1 исправление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  -  2  ошибки +  1 исправление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 - 2 ошибки + 1-2 исправления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«2»-4 ошибки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 - 4 ошибки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 - 4 ошибки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08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ru-RU" sz="3200" b="1" i="1">
                <a:solidFill>
                  <a:srgbClr val="FF0000"/>
                </a:solidFill>
              </a:rPr>
              <a:t/>
            </a:r>
            <a:br>
              <a:rPr lang="ru-RU" sz="3200" b="1" i="1">
                <a:solidFill>
                  <a:srgbClr val="FF0000"/>
                </a:solidFill>
              </a:rPr>
            </a:br>
            <a:r>
              <a:rPr lang="ru-RU" sz="3200" b="1" i="1">
                <a:solidFill>
                  <a:srgbClr val="FF0000"/>
                </a:solidFill>
              </a:rPr>
              <a:t>МАТЕМАТИКА</a:t>
            </a:r>
            <a:br>
              <a:rPr lang="ru-RU" sz="3200" b="1" i="1">
                <a:solidFill>
                  <a:srgbClr val="FF0000"/>
                </a:solidFill>
              </a:rPr>
            </a:br>
            <a:r>
              <a:rPr lang="ru-RU" sz="3200" b="1" i="1">
                <a:solidFill>
                  <a:srgbClr val="FF0000"/>
                </a:solidFill>
              </a:rPr>
              <a:t>Текущий контроль</a:t>
            </a:r>
            <a:r>
              <a:rPr lang="ru-RU" sz="6000"/>
              <a:t/>
            </a:r>
            <a:br>
              <a:rPr lang="ru-RU" sz="6000"/>
            </a:br>
            <a:endParaRPr lang="ru-RU" smtClean="0"/>
          </a:p>
        </p:txBody>
      </p:sp>
      <p:sp>
        <p:nvSpPr>
          <p:cNvPr id="13315" name="Содержимое 3"/>
          <p:cNvSpPr>
            <a:spLocks noGrp="1"/>
          </p:cNvSpPr>
          <p:nvPr>
            <p:ph idx="1"/>
          </p:nvPr>
        </p:nvSpPr>
        <p:spPr>
          <a:xfrm>
            <a:off x="1185333" y="1825979"/>
            <a:ext cx="8754533" cy="5440363"/>
          </a:xfrm>
        </p:spPr>
        <p:txBody>
          <a:bodyPr/>
          <a:lstStyle/>
          <a:p>
            <a:r>
              <a:rPr lang="ru-RU" i="1" dirty="0"/>
              <a:t>     </a:t>
            </a:r>
            <a:endParaRPr lang="ru-RU" b="1" i="1" dirty="0"/>
          </a:p>
          <a:p>
            <a:pPr>
              <a:buFontTx/>
              <a:buNone/>
            </a:pPr>
            <a:endParaRPr lang="ru-RU" i="1" dirty="0"/>
          </a:p>
          <a:p>
            <a:pPr>
              <a:buFontTx/>
              <a:buNone/>
            </a:pPr>
            <a:r>
              <a:rPr lang="ru-RU" i="1" dirty="0"/>
              <a:t>   Письменные работы  </a:t>
            </a:r>
            <a:r>
              <a:rPr lang="ru-RU" dirty="0"/>
              <a:t>для текущего контроля рекомендуется проводить </a:t>
            </a:r>
            <a:r>
              <a:rPr lang="ru-RU" i="1" dirty="0"/>
              <a:t>не реже 1 раза </a:t>
            </a:r>
            <a:r>
              <a:rPr lang="ru-RU" dirty="0"/>
              <a:t>в неделю в форме </a:t>
            </a:r>
            <a:r>
              <a:rPr lang="ru-RU" dirty="0">
                <a:solidFill>
                  <a:srgbClr val="7030A0"/>
                </a:solidFill>
              </a:rPr>
              <a:t>самостоятельной работы или математического диктанта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      </a:t>
            </a:r>
            <a:r>
              <a:rPr lang="ru-RU" i="1" dirty="0">
                <a:solidFill>
                  <a:srgbClr val="7030A0"/>
                </a:solidFill>
              </a:rPr>
              <a:t>Контрольные работы </a:t>
            </a:r>
            <a:r>
              <a:rPr lang="ru-RU" dirty="0"/>
              <a:t>проводятся после изучения какой-либо темы. Количество контрольных работ за год – 12.</a:t>
            </a:r>
          </a:p>
        </p:txBody>
      </p:sp>
    </p:spTree>
    <p:extLst>
      <p:ext uri="{BB962C8B-B14F-4D97-AF65-F5344CB8AC3E}">
        <p14:creationId xmlns:p14="http://schemas.microsoft.com/office/powerpoint/2010/main" val="121473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58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Контрольная работа по математике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«5» – нет ошибок; </a:t>
            </a:r>
          </a:p>
          <a:p>
            <a:r>
              <a:rPr lang="ru-RU" smtClean="0"/>
              <a:t>«4» – 1 – 2 ошибки, но не в задаче; </a:t>
            </a:r>
          </a:p>
          <a:p>
            <a:r>
              <a:rPr lang="ru-RU" smtClean="0"/>
              <a:t>«3» – 2 – 3 ошибки, 3 – 4 негрубые ошибки;   не решена задача;</a:t>
            </a:r>
          </a:p>
          <a:p>
            <a:r>
              <a:rPr lang="ru-RU" smtClean="0"/>
              <a:t>«2» – не решена задача или более 4 грубых ошибок. </a:t>
            </a:r>
          </a:p>
          <a:p>
            <a:r>
              <a:rPr lang="ru-RU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574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Грубые ошибки: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659467" y="1371600"/>
            <a:ext cx="9776178" cy="5486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вычислительные ошибки в примерах и задачах;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порядок действий,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неправильное решение задачи;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 доведение до конца решения задачи, примера;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нет числового выражения к задаче;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несоответствие выполняемых измерений и геометрических построений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невыполненное задание.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7615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5955" y="146756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Негрубые ошибки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761066" y="1114778"/>
            <a:ext cx="9979378" cy="54403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нерациональные приёмы вычисления;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неправильная постановка вопроса к  действию при решении задачи;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неверно оформленный ответ задачи;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неправильное списывание данных;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 доведение до конца преобразований (см, </a:t>
            </a:r>
            <a:r>
              <a:rPr lang="ru-RU" dirty="0" err="1" smtClean="0"/>
              <a:t>дм</a:t>
            </a:r>
            <a:r>
              <a:rPr lang="ru-RU" dirty="0" smtClean="0"/>
              <a:t>, м и т.д.);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пропуск части математических выкладок, действий;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ошибки в записях математических терминов (см², дм², м²)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69017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Особенности организации контроля по окружающему миру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Основная цель контроля - проверка знания фактов учебного материала, умения учащихся классифицировать, сравнивать объекты окружающей действительности, делать простейшие выводы, высказывать обобщенные суждения, приводить примеры из дополнительной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35847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Характеристика цифровой отметки (оценки) при устном ответе: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"5"</a:t>
            </a:r>
            <a:r>
              <a:rPr lang="ru-RU" dirty="0"/>
              <a:t> /отлично/ выставляется, если учебный материал излагается полно, логично, отсутствуют ошибки или имеется один недочет, ученик может привести примеры из дополнительной литературы.</a:t>
            </a:r>
          </a:p>
          <a:p>
            <a:r>
              <a:rPr lang="ru-RU" b="1" dirty="0"/>
              <a:t>"4"</a:t>
            </a:r>
            <a:r>
              <a:rPr lang="ru-RU" dirty="0"/>
              <a:t> /хорошо/ - ответ полный, но имеются незначительные нарушения логики изложения материала.</a:t>
            </a:r>
          </a:p>
          <a:p>
            <a:r>
              <a:rPr lang="ru-RU" b="1" dirty="0"/>
              <a:t>"3"</a:t>
            </a:r>
            <a:r>
              <a:rPr lang="ru-RU" dirty="0"/>
              <a:t> /удовлетворительно/ - ответ раскрыт не полно, осуществляется по наводящим вопросам, имеются отдельные нарушения в логике изложения материала.</a:t>
            </a:r>
          </a:p>
          <a:p>
            <a:r>
              <a:rPr lang="ru-RU" b="1" dirty="0"/>
              <a:t>"2"</a:t>
            </a:r>
            <a:r>
              <a:rPr lang="ru-RU" dirty="0"/>
              <a:t> /плохо/ - ответ не раскрывает обсуждаемый вопрос, отсутствует полнота и логика изложения учебного материала.</a:t>
            </a:r>
          </a:p>
          <a:p>
            <a:r>
              <a:rPr lang="ru-RU" dirty="0"/>
              <a:t>Нормы оценок при письменном контроле соответствуют общим требованиям.</a:t>
            </a:r>
          </a:p>
          <a:p>
            <a:r>
              <a:rPr lang="ru-RU" dirty="0"/>
              <a:t>Для письменного контроля используются письменные проверочные работы, не требующих развернутого ответа с большой затратой </a:t>
            </a:r>
            <a:r>
              <a:rPr lang="ru-RU" dirty="0" smtClean="0"/>
              <a:t>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82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Ошибки и недочеты, влияющие на снижение оценки по предмету “Окружающий мир”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4723" y="2415822"/>
            <a:ext cx="8915400" cy="377762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неправильное определение понятий, замена существенной характеристики понятия несущественной;</a:t>
            </a:r>
          </a:p>
          <a:p>
            <a:r>
              <a:rPr lang="ru-RU" dirty="0"/>
              <a:t>нарушение последовательности в описании объектов (явлений), если она является существенной;</a:t>
            </a:r>
          </a:p>
          <a:p>
            <a:r>
              <a:rPr lang="ru-RU" dirty="0"/>
              <a:t>неправильное раскрытие причины, закономерности, условия протекания того или иного явления, процесса;</a:t>
            </a:r>
          </a:p>
          <a:p>
            <a:r>
              <a:rPr lang="ru-RU" dirty="0"/>
              <a:t>неумение сравнивать объекты, производить их классификацию на группы по существенным признакам;</a:t>
            </a:r>
          </a:p>
          <a:p>
            <a:r>
              <a:rPr lang="ru-RU" dirty="0"/>
              <a:t>незнание фактического материала, неумение самостоятельно привести примеры, подтверждающие высказанное суждение;</a:t>
            </a:r>
          </a:p>
          <a:p>
            <a:r>
              <a:rPr lang="ru-RU" dirty="0"/>
              <a:t>отсутствие умения выполнять схемы, графические рисунки, заполнять таблицы, неумение использовать материал схем, таблиц, рисунков при ответе;</a:t>
            </a:r>
          </a:p>
          <a:p>
            <a:r>
              <a:rPr lang="ru-RU" dirty="0"/>
              <a:t>ошибки при постановке опыта, приводящие к неправильному результату;</a:t>
            </a:r>
          </a:p>
          <a:p>
            <a:r>
              <a:rPr lang="ru-RU" dirty="0"/>
              <a:t>неумение ориентироваться на карте и плане, правильно показывать изучаемые объекты (природоведческие и исторические).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7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9347"/>
            <a:ext cx="10515600" cy="1325563"/>
          </a:xfrm>
        </p:spPr>
        <p:txBody>
          <a:bodyPr/>
          <a:lstStyle/>
          <a:p>
            <a:r>
              <a:rPr lang="ru-RU" b="1" i="1" u="sng" dirty="0">
                <a:solidFill>
                  <a:srgbClr val="7030A0"/>
                </a:solidFill>
              </a:rPr>
              <a:t>Обучающиеся должны уметь:</a:t>
            </a:r>
            <a:r>
              <a:rPr lang="ru-RU" b="1" u="sng" dirty="0">
                <a:solidFill>
                  <a:srgbClr val="7030A0"/>
                </a:solidFill>
              </a:rPr>
              <a:t/>
            </a:r>
            <a:br>
              <a:rPr lang="ru-RU" b="1" u="sng" dirty="0">
                <a:solidFill>
                  <a:srgbClr val="7030A0"/>
                </a:solidFill>
              </a:rPr>
            </a:b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889" y="1439333"/>
            <a:ext cx="10732911" cy="5418667"/>
          </a:xfrm>
        </p:spPr>
        <p:txBody>
          <a:bodyPr>
            <a:normAutofit/>
          </a:bodyPr>
          <a:lstStyle/>
          <a:p>
            <a:r>
              <a:rPr lang="ru-RU" sz="2000" dirty="0"/>
              <a:t>Грамотно и каллиграфически правильно списывать и писать под диктовку текст.</a:t>
            </a:r>
            <a:br>
              <a:rPr lang="ru-RU" sz="2000" dirty="0"/>
            </a:br>
            <a:r>
              <a:rPr lang="ru-RU" sz="2000" dirty="0"/>
              <a:t>Производить разбор слов по составу.</a:t>
            </a:r>
            <a:br>
              <a:rPr lang="ru-RU" sz="2000" dirty="0"/>
            </a:br>
            <a:r>
              <a:rPr lang="ru-RU" sz="2000" dirty="0"/>
              <a:t>Подбирать однокоренные слова</a:t>
            </a:r>
            <a:br>
              <a:rPr lang="ru-RU" sz="2000" dirty="0"/>
            </a:br>
            <a:r>
              <a:rPr lang="ru-RU" sz="2000" dirty="0"/>
              <a:t>Распознавать части речи.</a:t>
            </a:r>
            <a:br>
              <a:rPr lang="ru-RU" sz="2000" dirty="0"/>
            </a:br>
            <a:r>
              <a:rPr lang="ru-RU" sz="2000" dirty="0"/>
              <a:t>Устанавливать по вопросам связь между словами в предложении, вычленять словосочетания.</a:t>
            </a:r>
            <a:br>
              <a:rPr lang="ru-RU" sz="2000" dirty="0"/>
            </a:br>
            <a:r>
              <a:rPr lang="ru-RU" sz="2000" dirty="0"/>
              <a:t>Производить синтаксический разбор предложения.</a:t>
            </a:r>
            <a:br>
              <a:rPr lang="ru-RU" sz="2000" dirty="0"/>
            </a:br>
            <a:r>
              <a:rPr lang="ru-RU" sz="2000" dirty="0"/>
              <a:t>Производить фонетический разбор слов.</a:t>
            </a:r>
            <a:br>
              <a:rPr lang="ru-RU" sz="2000" dirty="0"/>
            </a:br>
            <a:r>
              <a:rPr lang="ru-RU" sz="2000" dirty="0"/>
              <a:t>Писать изложение по плану.</a:t>
            </a:r>
            <a:br>
              <a:rPr lang="ru-RU" sz="2000" dirty="0"/>
            </a:br>
            <a:r>
              <a:rPr lang="ru-RU" sz="2000" dirty="0"/>
              <a:t>Определять тему и основную мысль текста.</a:t>
            </a:r>
            <a:br>
              <a:rPr lang="ru-RU" sz="2000" dirty="0"/>
            </a:br>
            <a:r>
              <a:rPr lang="ru-RU" sz="2000" dirty="0"/>
              <a:t>Делить текст на части, соблюдать красную строку.</a:t>
            </a:r>
            <a:br>
              <a:rPr lang="ru-RU" sz="2000" dirty="0"/>
            </a:br>
            <a:r>
              <a:rPr lang="ru-RU" sz="2000" dirty="0"/>
              <a:t>Распознавать текст – повествование, описание, рассуждение.</a:t>
            </a:r>
            <a:br>
              <a:rPr lang="ru-RU" sz="2000" dirty="0"/>
            </a:br>
            <a:r>
              <a:rPr lang="ru-RU" sz="2000" dirty="0"/>
              <a:t>Писать сочинение повествовательного характера по картинке, наблюдениям.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0617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223" y="613482"/>
            <a:ext cx="10515600" cy="8202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Математика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i="1" u="sng" dirty="0">
                <a:solidFill>
                  <a:srgbClr val="7030A0"/>
                </a:solidFill>
              </a:rPr>
              <a:t>Обучающиеся должны знать:</a:t>
            </a:r>
            <a:r>
              <a:rPr lang="ru-RU" b="1" u="sng" dirty="0">
                <a:solidFill>
                  <a:srgbClr val="7030A0"/>
                </a:solidFill>
              </a:rPr>
              <a:t/>
            </a:r>
            <a:br>
              <a:rPr lang="ru-RU" b="1" u="sng" dirty="0">
                <a:solidFill>
                  <a:srgbClr val="7030A0"/>
                </a:solidFill>
              </a:rPr>
            </a:b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7223" y="2133600"/>
            <a:ext cx="10587389" cy="3777622"/>
          </a:xfrm>
        </p:spPr>
        <p:txBody>
          <a:bodyPr>
            <a:normAutofit/>
          </a:bodyPr>
          <a:lstStyle/>
          <a:p>
            <a:r>
              <a:rPr lang="ru-RU" sz="2800" dirty="0"/>
              <a:t>Последовательность чисел от 0 до 1000, уметь читать и записывать эти числа.</a:t>
            </a:r>
            <a:br>
              <a:rPr lang="ru-RU" sz="2800" dirty="0"/>
            </a:br>
            <a:r>
              <a:rPr lang="ru-RU" sz="2800" dirty="0"/>
              <a:t>Название компонентов умножения и </a:t>
            </a:r>
            <a:r>
              <a:rPr lang="ru-RU" sz="2800" dirty="0" smtClean="0"/>
              <a:t>деления, сложения и вычитания.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Таблицу умножения и деления однозначных чисел.</a:t>
            </a:r>
            <a:br>
              <a:rPr lang="ru-RU" sz="2800" dirty="0"/>
            </a:br>
            <a:r>
              <a:rPr lang="ru-RU" sz="2800" dirty="0"/>
              <a:t>Правила порядка выполнения примеров в 2 – 3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3896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7030A0"/>
                </a:solidFill>
              </a:rPr>
              <a:t>Обучающиеся должны уметь:</a:t>
            </a:r>
            <a:r>
              <a:rPr lang="ru-RU" u="sng" dirty="0">
                <a:solidFill>
                  <a:srgbClr val="7030A0"/>
                </a:solidFill>
              </a:rPr>
              <a:t/>
            </a:r>
            <a:br>
              <a:rPr lang="ru-RU" u="sng" dirty="0">
                <a:solidFill>
                  <a:srgbClr val="7030A0"/>
                </a:solidFill>
              </a:rPr>
            </a:br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4234" y="1715910"/>
            <a:ext cx="9885010" cy="4222045"/>
          </a:xfrm>
        </p:spPr>
        <p:txBody>
          <a:bodyPr>
            <a:noAutofit/>
          </a:bodyPr>
          <a:lstStyle/>
          <a:p>
            <a:r>
              <a:rPr lang="ru-RU" sz="2400" dirty="0"/>
              <a:t>Читать, записывать и сравнивать числа в пределах 1000.</a:t>
            </a:r>
            <a:br>
              <a:rPr lang="ru-RU" sz="2400" dirty="0"/>
            </a:br>
            <a:r>
              <a:rPr lang="ru-RU" sz="2400" dirty="0"/>
              <a:t>Устно вычислять четыре арифметических действия в пределах 100, 1000.</a:t>
            </a:r>
            <a:br>
              <a:rPr lang="ru-RU" sz="2400" dirty="0"/>
            </a:br>
            <a:r>
              <a:rPr lang="ru-RU" sz="2400" dirty="0"/>
              <a:t>Выполнять письменное сложение, вычитание и умножение чисел в пределах 1000.</a:t>
            </a:r>
            <a:br>
              <a:rPr lang="ru-RU" sz="2400" dirty="0"/>
            </a:br>
            <a:r>
              <a:rPr lang="ru-RU" sz="2400" dirty="0"/>
              <a:t>Выполнять проверку вычислений.</a:t>
            </a:r>
          </a:p>
          <a:p>
            <a:r>
              <a:rPr lang="ru-RU" sz="2400" dirty="0"/>
              <a:t>Решать задачи в 2-3 действия</a:t>
            </a:r>
            <a:br>
              <a:rPr lang="ru-RU" sz="2400" dirty="0"/>
            </a:br>
            <a:r>
              <a:rPr lang="ru-RU" sz="2400" dirty="0"/>
              <a:t>Находить периметр многоугольника, площадь квадрата и прямоугольника.</a:t>
            </a:r>
            <a:br>
              <a:rPr lang="ru-RU" sz="2400" dirty="0"/>
            </a:br>
            <a:r>
              <a:rPr lang="ru-RU" sz="2400" dirty="0"/>
              <a:t>Вычислять значения числовых выражений в 2-3 действия.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47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948" y="16126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b="1" dirty="0">
                <a:solidFill>
                  <a:srgbClr val="FF0000"/>
                </a:solidFill>
              </a:rPr>
              <a:t>Окружающий мир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i="1" u="sng" dirty="0" smtClean="0">
                <a:solidFill>
                  <a:srgbClr val="7030A0"/>
                </a:solidFill>
              </a:rPr>
              <a:t>К </a:t>
            </a:r>
            <a:r>
              <a:rPr lang="ru-RU" b="1" i="1" u="sng" dirty="0">
                <a:solidFill>
                  <a:srgbClr val="7030A0"/>
                </a:solidFill>
              </a:rPr>
              <a:t>концу 3 класса учащиеся должны знать:</a:t>
            </a:r>
            <a:r>
              <a:rPr lang="ru-RU" b="1" u="sng" dirty="0">
                <a:solidFill>
                  <a:srgbClr val="7030A0"/>
                </a:solidFill>
              </a:rPr>
              <a:t/>
            </a:r>
            <a:br>
              <a:rPr lang="ru-RU" b="1" u="sng" dirty="0">
                <a:solidFill>
                  <a:srgbClr val="7030A0"/>
                </a:solidFill>
              </a:rPr>
            </a:b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6190" y="2506133"/>
            <a:ext cx="10167232" cy="3777622"/>
          </a:xfrm>
        </p:spPr>
        <p:txBody>
          <a:bodyPr>
            <a:noAutofit/>
          </a:bodyPr>
          <a:lstStyle/>
          <a:p>
            <a:r>
              <a:rPr lang="ru-RU" sz="2400" dirty="0"/>
              <a:t>Человек – часть природы.</a:t>
            </a:r>
            <a:br>
              <a:rPr lang="ru-RU" sz="2400" dirty="0"/>
            </a:br>
            <a:r>
              <a:rPr lang="ru-RU" sz="2400" dirty="0"/>
              <a:t>Что такое тела и вещества.</a:t>
            </a:r>
            <a:br>
              <a:rPr lang="ru-RU" sz="2400" dirty="0"/>
            </a:br>
            <a:r>
              <a:rPr lang="ru-RU" sz="2400" dirty="0"/>
              <a:t>Основные свойства воды и воздуха.</a:t>
            </a:r>
            <a:br>
              <a:rPr lang="ru-RU" sz="2400" dirty="0"/>
            </a:br>
            <a:r>
              <a:rPr lang="ru-RU" sz="2400" dirty="0"/>
              <a:t>Взаимосвязи между живой и неживой природой.</a:t>
            </a:r>
            <a:br>
              <a:rPr lang="ru-RU" sz="2400" dirty="0"/>
            </a:br>
            <a:r>
              <a:rPr lang="ru-RU" sz="2400" dirty="0"/>
              <a:t>Строение тела человека.</a:t>
            </a:r>
            <a:br>
              <a:rPr lang="ru-RU" sz="2400" dirty="0"/>
            </a:br>
            <a:r>
              <a:rPr lang="ru-RU" sz="2400" dirty="0"/>
              <a:t>Основы здорового и безопасного образа жизни.</a:t>
            </a:r>
            <a:br>
              <a:rPr lang="ru-RU" sz="2400" dirty="0"/>
            </a:br>
            <a:r>
              <a:rPr lang="ru-RU" sz="2400" dirty="0"/>
              <a:t>Потребности людей.</a:t>
            </a:r>
            <a:br>
              <a:rPr lang="ru-RU" sz="2400" dirty="0"/>
            </a:br>
            <a:r>
              <a:rPr lang="ru-RU" sz="2400" dirty="0"/>
              <a:t>Роль природных богатств в экономике.</a:t>
            </a:r>
            <a:br>
              <a:rPr lang="ru-RU" sz="2400" dirty="0"/>
            </a:br>
            <a:r>
              <a:rPr lang="ru-RU" sz="2400" dirty="0"/>
              <a:t>Некоторые города России и их достопримечательности; страны – соседи. Страны и столицы некоторых европейских государств.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24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6386"/>
          </a:xfrm>
        </p:spPr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7030A0"/>
                </a:solidFill>
              </a:rPr>
              <a:t>Учащиеся должны уметь:</a:t>
            </a:r>
            <a:r>
              <a:rPr lang="ru-RU" b="1" u="sng" dirty="0">
                <a:solidFill>
                  <a:srgbClr val="7030A0"/>
                </a:solidFill>
              </a:rPr>
              <a:t/>
            </a:r>
            <a:br>
              <a:rPr lang="ru-RU" b="1" u="sng" dirty="0">
                <a:solidFill>
                  <a:srgbClr val="7030A0"/>
                </a:solidFill>
              </a:rPr>
            </a:b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867" y="1343379"/>
            <a:ext cx="10515600" cy="5375451"/>
          </a:xfrm>
        </p:spPr>
        <p:txBody>
          <a:bodyPr>
            <a:normAutofit/>
          </a:bodyPr>
          <a:lstStyle/>
          <a:p>
            <a:r>
              <a:rPr lang="ru-RU" sz="2400" dirty="0"/>
              <a:t>Распознавать природные объекты с помощью атласа- определителя.</a:t>
            </a:r>
            <a:br>
              <a:rPr lang="ru-RU" sz="2400" dirty="0"/>
            </a:br>
            <a:r>
              <a:rPr lang="ru-RU" sz="2400" dirty="0"/>
              <a:t>Проводить наблюдения, опыты и практические работы, фиксировать их результаты.</a:t>
            </a:r>
            <a:br>
              <a:rPr lang="ru-RU" sz="2400" dirty="0"/>
            </a:br>
            <a:r>
              <a:rPr lang="ru-RU" sz="2400" dirty="0"/>
              <a:t>Владеть элементарными приемами чтения карты.</a:t>
            </a:r>
            <a:br>
              <a:rPr lang="ru-RU" sz="2400" dirty="0"/>
            </a:br>
            <a:r>
              <a:rPr lang="ru-RU" sz="2400" dirty="0"/>
              <a:t>Объяснять взаимосвязи в природе и между природой и человеком.</a:t>
            </a:r>
            <a:br>
              <a:rPr lang="ru-RU" sz="2400" dirty="0"/>
            </a:br>
            <a:r>
              <a:rPr lang="ru-RU" sz="2400" dirty="0"/>
              <a:t>Выполнять правила личной гигиены и безопасности; оказывать первую медицинскую помощь при небольших повреждениях кожи.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49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36058"/>
            <a:ext cx="10515600" cy="9556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Литературное чтение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i="1" u="sng" dirty="0">
                <a:solidFill>
                  <a:srgbClr val="7030A0"/>
                </a:solidFill>
              </a:rPr>
              <a:t>К концу 3 класса учащиеся должны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555" y="2144889"/>
            <a:ext cx="10890956" cy="4856163"/>
          </a:xfrm>
        </p:spPr>
        <p:txBody>
          <a:bodyPr/>
          <a:lstStyle/>
          <a:p>
            <a:r>
              <a:rPr lang="ru-RU" dirty="0"/>
              <a:t>Владеть навыком сознательного, правильного, выразительного чтения целыми словами.</a:t>
            </a:r>
            <a:br>
              <a:rPr lang="ru-RU" dirty="0"/>
            </a:br>
            <a:r>
              <a:rPr lang="ru-RU" dirty="0"/>
              <a:t>Понимать содержание прочитанного произведения, определять тему.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1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00" y="353836"/>
            <a:ext cx="10515600" cy="1325563"/>
          </a:xfrm>
        </p:spPr>
        <p:txBody>
          <a:bodyPr/>
          <a:lstStyle/>
          <a:p>
            <a:r>
              <a:rPr lang="ru-RU" i="1" u="sng" dirty="0">
                <a:solidFill>
                  <a:srgbClr val="7030A0"/>
                </a:solidFill>
              </a:rPr>
              <a:t>Учащиеся должны уметь:</a:t>
            </a:r>
            <a:r>
              <a:rPr lang="ru-RU" u="sng" dirty="0">
                <a:solidFill>
                  <a:srgbClr val="7030A0"/>
                </a:solidFill>
              </a:rPr>
              <a:t/>
            </a:r>
            <a:br>
              <a:rPr lang="ru-RU" u="sng" dirty="0">
                <a:solidFill>
                  <a:srgbClr val="7030A0"/>
                </a:solidFill>
              </a:rPr>
            </a:br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Составлять план (полный, краткий, картинный).</a:t>
            </a:r>
            <a:br>
              <a:rPr lang="ru-RU" dirty="0"/>
            </a:br>
            <a:r>
              <a:rPr lang="ru-RU" dirty="0"/>
              <a:t>Составлять пересказ (краткий, полный, выборочный, творческий).</a:t>
            </a:r>
            <a:br>
              <a:rPr lang="ru-RU" dirty="0"/>
            </a:br>
            <a:r>
              <a:rPr lang="ru-RU" dirty="0"/>
              <a:t>Выделять в тексте слова автора, действующих лиц.</a:t>
            </a:r>
            <a:br>
              <a:rPr lang="ru-RU" dirty="0"/>
            </a:br>
            <a:r>
              <a:rPr lang="ru-RU" dirty="0"/>
              <a:t>С помощью учителя давать характеристику действующим лицам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8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80</TotalTime>
  <Words>1131</Words>
  <Application>Microsoft Office PowerPoint</Application>
  <PresentationFormat>Широкоэкранный</PresentationFormat>
  <Paragraphs>165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SimSun</vt:lpstr>
      <vt:lpstr>Arial</vt:lpstr>
      <vt:lpstr>Century Gothic</vt:lpstr>
      <vt:lpstr>Mangal</vt:lpstr>
      <vt:lpstr>Times New Roman</vt:lpstr>
      <vt:lpstr>Wingdings</vt:lpstr>
      <vt:lpstr>Wingdings 3</vt:lpstr>
      <vt:lpstr>Легкий дым</vt:lpstr>
      <vt:lpstr>Основные требования к знаниям и умениям  к концу 3 класса</vt:lpstr>
      <vt:lpstr>Русский язык </vt:lpstr>
      <vt:lpstr>Обучающиеся должны уметь: </vt:lpstr>
      <vt:lpstr>Математика Обучающиеся должны знать: </vt:lpstr>
      <vt:lpstr>Обучающиеся должны уметь: </vt:lpstr>
      <vt:lpstr> Окружающий мир К концу 3 класса учащиеся должны знать: </vt:lpstr>
      <vt:lpstr>Учащиеся должны уметь: </vt:lpstr>
      <vt:lpstr>Литературное чтение К концу 3 класса учащиеся должны </vt:lpstr>
      <vt:lpstr>Учащиеся должны уметь: </vt:lpstr>
      <vt:lpstr>Учащиеся должны знать:</vt:lpstr>
      <vt:lpstr>Нормы оценок  в  начальной школе</vt:lpstr>
      <vt:lpstr>Нормы  техники  чтения  в  начальных  классах  по  ФГОС  </vt:lpstr>
      <vt:lpstr>Чтение наизусть</vt:lpstr>
      <vt:lpstr>Выразительное чтение стихотворения Требования к выразительному чтению:</vt:lpstr>
      <vt:lpstr>Пересказ</vt:lpstr>
      <vt:lpstr> Русский язык</vt:lpstr>
      <vt:lpstr>Презентация PowerPoint</vt:lpstr>
      <vt:lpstr>Грубые ошибки</vt:lpstr>
      <vt:lpstr> За одну ошибку в диктанте считаются : </vt:lpstr>
      <vt:lpstr>Нормы оценок  за словарный диктант </vt:lpstr>
      <vt:lpstr>Оценки за списывание </vt:lpstr>
      <vt:lpstr> МАТЕМАТИКА Текущий контроль </vt:lpstr>
      <vt:lpstr>Контрольная работа по математике</vt:lpstr>
      <vt:lpstr>Грубые ошибки:</vt:lpstr>
      <vt:lpstr>Негрубые ошибки</vt:lpstr>
      <vt:lpstr>Особенности организации контроля по окружающему миру</vt:lpstr>
      <vt:lpstr>Характеристика цифровой отметки (оценки) при устном ответе:</vt:lpstr>
      <vt:lpstr>Ошибки и недочеты, влияющие на снижение оценки по предмету “Окружающий мир”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требования к знаниям и умениям к концу 3 класса</dc:title>
  <dc:creator>Пользователь Windows</dc:creator>
  <cp:lastModifiedBy>Пользователь Windows</cp:lastModifiedBy>
  <cp:revision>10</cp:revision>
  <dcterms:created xsi:type="dcterms:W3CDTF">2022-09-21T14:37:53Z</dcterms:created>
  <dcterms:modified xsi:type="dcterms:W3CDTF">2022-09-21T15:58:27Z</dcterms:modified>
</cp:coreProperties>
</file>