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73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71" r:id="rId12"/>
    <p:sldId id="272" r:id="rId13"/>
    <p:sldId id="269" r:id="rId14"/>
    <p:sldId id="270" r:id="rId15"/>
    <p:sldId id="277" r:id="rId16"/>
    <p:sldId id="274" r:id="rId17"/>
    <p:sldId id="278" r:id="rId18"/>
    <p:sldId id="279" r:id="rId19"/>
    <p:sldId id="293" r:id="rId20"/>
    <p:sldId id="294" r:id="rId21"/>
    <p:sldId id="281" r:id="rId22"/>
    <p:sldId id="295" r:id="rId23"/>
    <p:sldId id="283" r:id="rId24"/>
    <p:sldId id="292" r:id="rId25"/>
    <p:sldId id="285" r:id="rId26"/>
    <p:sldId id="289" r:id="rId27"/>
    <p:sldId id="290" r:id="rId28"/>
    <p:sldId id="291" r:id="rId29"/>
    <p:sldId id="286" r:id="rId30"/>
    <p:sldId id="287" r:id="rId31"/>
    <p:sldId id="297" r:id="rId32"/>
    <p:sldId id="296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31" autoAdjust="0"/>
    <p:restoredTop sz="94660"/>
  </p:normalViewPr>
  <p:slideViewPr>
    <p:cSldViewPr>
      <p:cViewPr varScale="1">
        <p:scale>
          <a:sx n="69" d="100"/>
          <a:sy n="69" d="100"/>
        </p:scale>
        <p:origin x="157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7B0D39-6BD0-4BB3-BBCD-5E8883B56404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EBFEB-04EC-47F8-889F-59BEFFABE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7B0D39-6BD0-4BB3-BBCD-5E8883B56404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EBFEB-04EC-47F8-889F-59BEFFABE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7B0D39-6BD0-4BB3-BBCD-5E8883B56404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EBFEB-04EC-47F8-889F-59BEFFABE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7B0D39-6BD0-4BB3-BBCD-5E8883B56404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EBFEB-04EC-47F8-889F-59BEFFABE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7B0D39-6BD0-4BB3-BBCD-5E8883B56404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EBFEB-04EC-47F8-889F-59BEFFABE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7B0D39-6BD0-4BB3-BBCD-5E8883B56404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EBFEB-04EC-47F8-889F-59BEFFABE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7B0D39-6BD0-4BB3-BBCD-5E8883B56404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EBFEB-04EC-47F8-889F-59BEFFABE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7B0D39-6BD0-4BB3-BBCD-5E8883B56404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EBFEB-04EC-47F8-889F-59BEFFABE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7B0D39-6BD0-4BB3-BBCD-5E8883B56404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EBFEB-04EC-47F8-889F-59BEFFABE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7B0D39-6BD0-4BB3-BBCD-5E8883B56404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EBFEB-04EC-47F8-889F-59BEFFABE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7B0D39-6BD0-4BB3-BBCD-5E8883B56404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EBFEB-04EC-47F8-889F-59BEFFABE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67B0D39-6BD0-4BB3-BBCD-5E8883B56404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03EBFEB-04EC-47F8-889F-59BEFFABE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7772400" cy="1470025"/>
          </a:xfrm>
        </p:spPr>
        <p:txBody>
          <a:bodyPr/>
          <a:lstStyle/>
          <a:p>
            <a:r>
              <a:rPr lang="ru-RU" dirty="0" smtClean="0"/>
              <a:t>Родительское собрание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2306737"/>
            <a:ext cx="77941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Средневзвешенная </a:t>
            </a: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система оценки образовательных</a:t>
            </a: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достижений обучающихся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13395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4218386"/>
              </p:ext>
            </p:extLst>
          </p:nvPr>
        </p:nvGraphicFramePr>
        <p:xfrm>
          <a:off x="251520" y="404664"/>
          <a:ext cx="8784976" cy="6271755"/>
        </p:xfrm>
        <a:graphic>
          <a:graphicData uri="http://schemas.openxmlformats.org/drawingml/2006/table">
            <a:tbl>
              <a:tblPr/>
              <a:tblGrid>
                <a:gridCol w="442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1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31571">
                <a:tc>
                  <a:txBody>
                    <a:bodyPr/>
                    <a:lstStyle/>
                    <a:p>
                      <a:pPr indent="2159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800" b="1" dirty="0" err="1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800" b="1" dirty="0" err="1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904" marR="1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68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904" marR="1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067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8067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Формы </a:t>
                      </a:r>
                      <a:r>
                        <a:rPr lang="ru-RU" sz="18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текущего контроля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904" marR="1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Вес отметки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904" marR="1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8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904" marR="1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indent="-3175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Все предметы, по которым проводится текущий контроль в данной форме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904" marR="1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ответ на уроке,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домашняя работа,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работа в тетради,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реферат,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работа на уроке.</a:t>
                      </a:r>
                    </a:p>
                  </a:txBody>
                  <a:tcPr marL="12904" marR="1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813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73038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904" marR="1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6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904" marR="1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indent="-3175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Все предметы, по которым проводится текущий контроль в данной форме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904" marR="1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Проверочная работа</a:t>
                      </a:r>
                    </a:p>
                    <a:p>
                      <a:pPr marL="92075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работа </a:t>
                      </a:r>
                    </a:p>
                    <a:p>
                      <a:pPr marL="92075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Доклад/</a:t>
                      </a:r>
                      <a:r>
                        <a:rPr lang="ru-RU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презентация</a:t>
                      </a:r>
                    </a:p>
                    <a:p>
                      <a:pPr marL="92075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Пересказ текста</a:t>
                      </a:r>
                    </a:p>
                    <a:p>
                      <a:pPr marL="92075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Диктант ( английский, биологический, физический, химический, географический)</a:t>
                      </a:r>
                    </a:p>
                    <a:p>
                      <a:pPr marL="92075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Индивидуальное задание</a:t>
                      </a:r>
                    </a:p>
                    <a:p>
                      <a:pPr marL="92075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Чтение карт</a:t>
                      </a:r>
                    </a:p>
                  </a:txBody>
                  <a:tcPr marL="12904" marR="1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635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63550" indent="-1968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904" marR="1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772816"/>
          <a:ext cx="8784977" cy="4206240"/>
        </p:xfrm>
        <a:graphic>
          <a:graphicData uri="http://schemas.openxmlformats.org/drawingml/2006/table">
            <a:tbl>
              <a:tblPr/>
              <a:tblGrid>
                <a:gridCol w="4765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1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27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4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904" marR="1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indent="-3175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175" indent="-3175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предметы, по которым проводится текущий контроль в данной форме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904" marR="1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920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Тестирование</a:t>
                      </a:r>
                    </a:p>
                    <a:p>
                      <a:pPr marL="0" marR="0" indent="920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Практическая работа</a:t>
                      </a:r>
                    </a:p>
                    <a:p>
                      <a:pPr marL="0" marR="0" indent="920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Лабораторная работа</a:t>
                      </a:r>
                    </a:p>
                    <a:p>
                      <a:pPr marL="0" marR="0" indent="920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Работа с контурной картой</a:t>
                      </a:r>
                    </a:p>
                    <a:p>
                      <a:pPr marL="0" marR="0" indent="920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Проверочная работа</a:t>
                      </a:r>
                    </a:p>
                    <a:p>
                      <a:pPr marL="0" marR="0" indent="920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Чтение наизусть</a:t>
                      </a:r>
                    </a:p>
                    <a:p>
                      <a:pPr marL="0" marR="0" indent="920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Словарный диктант</a:t>
                      </a:r>
                    </a:p>
                    <a:p>
                      <a:pPr marL="0" marR="0" indent="920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Норматив</a:t>
                      </a:r>
                    </a:p>
                    <a:p>
                      <a:pPr marL="0" marR="0" indent="920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Проект по теме</a:t>
                      </a:r>
                    </a:p>
                    <a:p>
                      <a:pPr marL="0" marR="0" indent="920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Обучающее изложение</a:t>
                      </a:r>
                    </a:p>
                    <a:p>
                      <a:pPr marL="0" marR="0" indent="920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Обучающее сочинение</a:t>
                      </a:r>
                    </a:p>
                    <a:p>
                      <a:pPr marL="0" marR="0" indent="920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Арифметический диктант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904" marR="1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813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813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813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68275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904" marR="1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1052736"/>
          <a:ext cx="8784976" cy="655505"/>
        </p:xfrm>
        <a:graphic>
          <a:graphicData uri="http://schemas.openxmlformats.org/drawingml/2006/table">
            <a:tbl>
              <a:tblPr/>
              <a:tblGrid>
                <a:gridCol w="442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3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5505">
                <a:tc>
                  <a:txBody>
                    <a:bodyPr/>
                    <a:lstStyle/>
                    <a:p>
                      <a:pPr indent="2159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800" b="1" dirty="0" err="1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800" b="1" dirty="0" err="1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904" marR="1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68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904" marR="1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067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8067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Формы </a:t>
                      </a:r>
                      <a:r>
                        <a:rPr lang="ru-RU" sz="18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текущего контроля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904" marR="1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Вес отметки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904" marR="1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628800"/>
          <a:ext cx="8784977" cy="4556760"/>
        </p:xfrm>
        <a:graphic>
          <a:graphicData uri="http://schemas.openxmlformats.org/drawingml/2006/table">
            <a:tbl>
              <a:tblPr/>
              <a:tblGrid>
                <a:gridCol w="4765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1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27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4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904" marR="1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indent="-3175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3175" indent="-3175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предметы, по которым проводится текущий контроль в данной форме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904" marR="1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682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Входная контрольная работа</a:t>
                      </a:r>
                    </a:p>
                    <a:p>
                      <a:pPr marL="92075" indent="682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Зачет</a:t>
                      </a:r>
                    </a:p>
                    <a:p>
                      <a:pPr marL="92075" indent="682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Контрольное</a:t>
                      </a:r>
                      <a:r>
                        <a:rPr lang="ru-RU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изложение</a:t>
                      </a:r>
                    </a:p>
                    <a:p>
                      <a:pPr marL="92075" indent="682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Контроль чтения </a:t>
                      </a:r>
                    </a:p>
                    <a:p>
                      <a:pPr marL="92075" marR="0" indent="682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Контроль лексики</a:t>
                      </a:r>
                    </a:p>
                    <a:p>
                      <a:pPr marL="92075" marR="0" indent="682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Контроль грамматики</a:t>
                      </a:r>
                    </a:p>
                    <a:p>
                      <a:pPr marL="92075" marR="0" indent="682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Контроль аудирования</a:t>
                      </a:r>
                    </a:p>
                    <a:p>
                      <a:pPr marL="92075" marR="0" indent="682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Контроль навыков письма</a:t>
                      </a:r>
                    </a:p>
                  </a:txBody>
                  <a:tcPr marL="12904" marR="1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60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73038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904" marR="1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4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904" marR="1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marR="0" indent="-3175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 предметы, по которым проводится текущий контроль в данной форме</a:t>
                      </a:r>
                      <a:endParaRPr lang="ru-RU" sz="2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175" indent="-3175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904" marR="1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682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Контрольная работа</a:t>
                      </a:r>
                    </a:p>
                    <a:p>
                      <a:pPr marL="92075" indent="682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Сочинение</a:t>
                      </a:r>
                    </a:p>
                    <a:p>
                      <a:pPr marL="92075" indent="682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Диктант (русский яз.)</a:t>
                      </a:r>
                    </a:p>
                    <a:p>
                      <a:pPr marL="92075" indent="682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Изложение</a:t>
                      </a:r>
                    </a:p>
                    <a:p>
                      <a:pPr marL="92075" indent="682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Эссе</a:t>
                      </a:r>
                    </a:p>
                  </a:txBody>
                  <a:tcPr marL="12904" marR="1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3038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</a:t>
                      </a:r>
                      <a:endParaRPr lang="ru-RU" sz="3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904" marR="1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980728"/>
          <a:ext cx="8784976" cy="655505"/>
        </p:xfrm>
        <a:graphic>
          <a:graphicData uri="http://schemas.openxmlformats.org/drawingml/2006/table">
            <a:tbl>
              <a:tblPr/>
              <a:tblGrid>
                <a:gridCol w="442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3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5505">
                <a:tc>
                  <a:txBody>
                    <a:bodyPr/>
                    <a:lstStyle/>
                    <a:p>
                      <a:pPr indent="2159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800" b="1" dirty="0" err="1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800" b="1" dirty="0" err="1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904" marR="1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68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904" marR="1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067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8067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Формы </a:t>
                      </a:r>
                      <a:r>
                        <a:rPr lang="ru-RU" sz="18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текущего контроля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904" marR="1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Вес отметки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904" marR="1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692696"/>
            <a:ext cx="7200800" cy="1143000"/>
          </a:xfrm>
        </p:spPr>
        <p:txBody>
          <a:bodyPr/>
          <a:lstStyle/>
          <a:p>
            <a:r>
              <a:rPr lang="ru-RU" sz="2400" b="1" dirty="0" smtClean="0"/>
              <a:t>Шкала соответствия средневзвешенной отметки и четвертной/полугодовой/годовой отметки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835696" y="1988840"/>
          <a:ext cx="6405577" cy="3368828"/>
        </p:xfrm>
        <a:graphic>
          <a:graphicData uri="http://schemas.openxmlformats.org/drawingml/2006/table">
            <a:tbl>
              <a:tblPr/>
              <a:tblGrid>
                <a:gridCol w="3223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2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796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Средневзвешенная отметка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38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Четвертная, полугодовая, годовая отметка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0 -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2,59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2,6 - 3,59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3,6 - 4,59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4,6 - 5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8229600" cy="1143000"/>
          </a:xfrm>
        </p:spPr>
        <p:txBody>
          <a:bodyPr/>
          <a:lstStyle/>
          <a:p>
            <a:r>
              <a:rPr lang="ru-RU" sz="2800" u="sng" dirty="0" smtClean="0">
                <a:solidFill>
                  <a:srgbClr val="000000"/>
                </a:solidFill>
                <a:latin typeface="Times New Roman"/>
                <a:ea typeface="Tahoma"/>
                <a:cs typeface="Times New Roman"/>
              </a:rPr>
              <a:t>Схема выставления годовых оценок</a:t>
            </a:r>
            <a:r>
              <a:rPr lang="ru-RU" sz="2800" dirty="0" smtClean="0">
                <a:solidFill>
                  <a:srgbClr val="000000"/>
                </a:solidFill>
                <a:latin typeface="Tahoma"/>
                <a:ea typeface="Tahoma"/>
              </a:rPr>
              <a:t/>
            </a:r>
            <a:br>
              <a:rPr lang="ru-RU" sz="2800" dirty="0" smtClean="0">
                <a:solidFill>
                  <a:srgbClr val="000000"/>
                </a:solidFill>
                <a:latin typeface="Tahoma"/>
                <a:ea typeface="Tahoma"/>
              </a:rPr>
            </a:b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340768"/>
          <a:ext cx="8712967" cy="4888770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1186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6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2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03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17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37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92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23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161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I</a:t>
                      </a:r>
                      <a:endParaRPr lang="ru-RU" sz="16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четверть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II</a:t>
                      </a:r>
                      <a:endParaRPr lang="ru-RU" sz="16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четверть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III</a:t>
                      </a:r>
                      <a:endParaRPr lang="ru-RU" sz="16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четверть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IV</a:t>
                      </a:r>
                      <a:endParaRPr lang="ru-RU" sz="16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четверть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Год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 anchor="ctr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I</a:t>
                      </a:r>
                      <a:endParaRPr lang="ru-RU" sz="16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полугодие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/>
                        <a:t>II</a:t>
                      </a:r>
                      <a:endParaRPr lang="ru-RU" sz="16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/>
                        <a:t>полугодие</a:t>
                      </a: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Год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 anchor="ctr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5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4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5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4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5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5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4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4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5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5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4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/>
                        <a:t>4</a:t>
                      </a: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4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/>
                        <a:t>4</a:t>
                      </a: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5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5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4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4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5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5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5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4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3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3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/>
                        <a:t>4</a:t>
                      </a: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/>
                        <a:t>5</a:t>
                      </a: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4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/>
                        <a:t>5</a:t>
                      </a: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5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3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/>
                        <a:t>4</a:t>
                      </a: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4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5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4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4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5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5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2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3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3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/>
                        <a:t>4</a:t>
                      </a: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/>
                        <a:t>5</a:t>
                      </a: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5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4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5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/>
                        <a:t>3</a:t>
                      </a: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/>
                        <a:t>2</a:t>
                      </a: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2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 anchor="b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4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3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4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3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4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/>
                        <a:t>4</a:t>
                      </a: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/>
                        <a:t>4</a:t>
                      </a: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3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3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3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3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3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4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4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4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/>
                        <a:t>3</a:t>
                      </a: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/>
                        <a:t>4</a:t>
                      </a: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/>
                        <a:t>3</a:t>
                      </a: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/>
                        <a:t>4</a:t>
                      </a: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4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3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4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3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3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4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4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/>
                        <a:t>3</a:t>
                      </a: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/>
                        <a:t>4</a:t>
                      </a: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/>
                        <a:t>4</a:t>
                      </a: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/>
                        <a:t>3</a:t>
                      </a: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4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7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3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3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/>
                        <a:t>2</a:t>
                      </a: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2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 smtClean="0"/>
                        <a:t>2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 anchor="ctr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1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/>
                        <a:t>2</a:t>
                      </a: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2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3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3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3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7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2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3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2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3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3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7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/>
                        <a:t>3</a:t>
                      </a: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/>
                        <a:t>2</a:t>
                      </a: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/>
                        <a:t>3</a:t>
                      </a: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/>
                        <a:t>2</a:t>
                      </a: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3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7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3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2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2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3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3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58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/>
                        <a:t>2</a:t>
                      </a: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/>
                        <a:t>3</a:t>
                      </a: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/>
                        <a:t>3</a:t>
                      </a: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/>
                        <a:t>2</a:t>
                      </a: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spc="0" dirty="0"/>
                        <a:t>3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/>
                        <a:cs typeface="Times New Roman" pitchFamily="18" charset="0"/>
                      </a:endParaRPr>
                    </a:p>
                  </a:txBody>
                  <a:tcPr marL="6264" marR="6264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28775" y="3337560"/>
          <a:ext cx="5886450" cy="182880"/>
        </p:xfrm>
        <a:graphic>
          <a:graphicData uri="http://schemas.openxmlformats.org/drawingml/2006/table">
            <a:tbl>
              <a:tblPr/>
              <a:tblGrid>
                <a:gridCol w="5886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ahoma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</a:rPr>
              <a:t>Характеристика цифровой </a:t>
            </a: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оценки (отметки)  :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«</a:t>
            </a:r>
            <a:r>
              <a:rPr lang="ru-RU" b="1" dirty="0">
                <a:solidFill>
                  <a:srgbClr val="FF0000"/>
                </a:solidFill>
              </a:rPr>
              <a:t>5» («отлично»)</a:t>
            </a:r>
            <a:r>
              <a:rPr lang="ru-RU" dirty="0"/>
              <a:t> </a:t>
            </a:r>
            <a:r>
              <a:rPr lang="ru-RU" dirty="0" smtClean="0"/>
              <a:t>– </a:t>
            </a:r>
            <a:r>
              <a:rPr lang="ru-RU" b="1" dirty="0" smtClean="0"/>
              <a:t>высокий  </a:t>
            </a:r>
            <a:r>
              <a:rPr lang="ru-RU" sz="2800" b="1" dirty="0"/>
              <a:t>уровень выполнения требований </a:t>
            </a:r>
            <a:r>
              <a:rPr lang="ru-RU" sz="2800" b="1" dirty="0" smtClean="0"/>
              <a:t>: </a:t>
            </a:r>
          </a:p>
          <a:p>
            <a:r>
              <a:rPr lang="ru-RU" sz="2800" b="1" dirty="0" smtClean="0"/>
              <a:t>отсутствие </a:t>
            </a:r>
            <a:r>
              <a:rPr lang="ru-RU" sz="2800" b="1" dirty="0"/>
              <a:t>ошибок как по текущему, так и по предыдущему учебному материалу; </a:t>
            </a:r>
            <a:r>
              <a:rPr lang="ru-RU" sz="2800" b="1" dirty="0" smtClean="0"/>
              <a:t>полные, развёрнутые ответы, умение обосновать и доказать правильность своего ответа, не </a:t>
            </a:r>
            <a:r>
              <a:rPr lang="ru-RU" sz="2800" b="1" dirty="0"/>
              <a:t>более одного недочёта; логичность и полнота изложения</a:t>
            </a:r>
            <a:r>
              <a:rPr lang="ru-RU" sz="28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3324044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</a:rPr>
              <a:t>Характеристика цифровой оценки (отметки):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ru-RU" sz="2800" b="1" dirty="0">
                <a:solidFill>
                  <a:srgbClr val="FF0000"/>
                </a:solidFill>
              </a:rPr>
              <a:t>«4» («хорошо»)</a:t>
            </a:r>
            <a:r>
              <a:rPr lang="ru-RU" sz="2800" dirty="0"/>
              <a:t> – </a:t>
            </a:r>
            <a:r>
              <a:rPr lang="ru-RU" sz="2800" b="1" dirty="0" smtClean="0"/>
              <a:t>хороший</a:t>
            </a:r>
            <a:r>
              <a:rPr lang="ru-RU" sz="2800" dirty="0" smtClean="0"/>
              <a:t> </a:t>
            </a:r>
            <a:r>
              <a:rPr lang="ru-RU" sz="2800" b="1" dirty="0" smtClean="0"/>
              <a:t>уровень </a:t>
            </a:r>
            <a:r>
              <a:rPr lang="ru-RU" sz="2800" b="1" dirty="0"/>
              <a:t>выполнения требований </a:t>
            </a:r>
            <a:r>
              <a:rPr lang="ru-RU" sz="2800" b="1" dirty="0" smtClean="0"/>
              <a:t>: </a:t>
            </a:r>
          </a:p>
          <a:p>
            <a:pPr>
              <a:lnSpc>
                <a:spcPct val="90000"/>
              </a:lnSpc>
            </a:pPr>
            <a:r>
              <a:rPr lang="ru-RU" sz="2800" b="1" dirty="0" smtClean="0"/>
              <a:t>использование </a:t>
            </a:r>
            <a:r>
              <a:rPr lang="ru-RU" sz="2800" b="1" dirty="0"/>
              <a:t>дополнительного материала, полнота и логичность раскрытия вопроса; </a:t>
            </a:r>
            <a:endParaRPr lang="ru-RU" sz="2800" b="1" dirty="0" smtClean="0"/>
          </a:p>
          <a:p>
            <a:pPr>
              <a:lnSpc>
                <a:spcPct val="90000"/>
              </a:lnSpc>
            </a:pPr>
            <a:r>
              <a:rPr lang="ru-RU" sz="2800" b="1" dirty="0" smtClean="0"/>
              <a:t>самостоятельность </a:t>
            </a:r>
            <a:r>
              <a:rPr lang="ru-RU" sz="2800" b="1" dirty="0"/>
              <a:t>суждений, отражение своего отношения к предмету обсуждения; незначительные нарушения логики изложения материала; </a:t>
            </a:r>
            <a:endParaRPr lang="ru-RU" sz="2800" b="1" dirty="0" smtClean="0"/>
          </a:p>
          <a:p>
            <a:pPr>
              <a:lnSpc>
                <a:spcPct val="90000"/>
              </a:lnSpc>
            </a:pPr>
            <a:r>
              <a:rPr lang="ru-RU" sz="2800" b="1" dirty="0" smtClean="0"/>
              <a:t>использование </a:t>
            </a:r>
            <a:r>
              <a:rPr lang="ru-RU" sz="2800" b="1" dirty="0"/>
              <a:t>нерациональных приёмов решения учебной задачи; отдельные неточности в изложении материала;</a:t>
            </a:r>
          </a:p>
        </p:txBody>
      </p:sp>
    </p:spTree>
    <p:extLst>
      <p:ext uri="{BB962C8B-B14F-4D97-AF65-F5344CB8AC3E}">
        <p14:creationId xmlns:p14="http://schemas.microsoft.com/office/powerpoint/2010/main" val="3627393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</a:rPr>
              <a:t>Характеристика цифровой оценки (отметки):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«3» («удовлетворительно») </a:t>
            </a:r>
            <a:r>
              <a:rPr lang="ru-RU" dirty="0"/>
              <a:t>– </a:t>
            </a:r>
            <a:r>
              <a:rPr lang="ru-RU" b="1" dirty="0"/>
              <a:t>достаточный минимальный уровень выполнения требований, предъявляемых к конкретной работе; отдельные нарушения логики изложения материала; неполнота раскрытия вопроса;</a:t>
            </a:r>
          </a:p>
        </p:txBody>
      </p:sp>
    </p:spTree>
    <p:extLst>
      <p:ext uri="{BB962C8B-B14F-4D97-AF65-F5344CB8AC3E}">
        <p14:creationId xmlns:p14="http://schemas.microsoft.com/office/powerpoint/2010/main" val="32063457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</a:rPr>
              <a:t>Характеристика цифровой оценки (отметки):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«2» («плохо») </a:t>
            </a:r>
            <a:r>
              <a:rPr lang="ru-RU" b="1" dirty="0" smtClean="0"/>
              <a:t>–очень низкий </a:t>
            </a:r>
            <a:r>
              <a:rPr lang="ru-RU" b="1" dirty="0"/>
              <a:t>уровень выполнения требований </a:t>
            </a:r>
            <a:r>
              <a:rPr lang="ru-RU" b="1" dirty="0" smtClean="0"/>
              <a:t>:</a:t>
            </a:r>
          </a:p>
          <a:p>
            <a:r>
              <a:rPr lang="ru-RU" b="1" dirty="0" smtClean="0"/>
              <a:t> </a:t>
            </a:r>
            <a:r>
              <a:rPr lang="ru-RU" b="1" dirty="0"/>
              <a:t>наличие более 6 ошибок или 10 недочётов по текущему материалу; </a:t>
            </a:r>
            <a:endParaRPr lang="ru-RU" b="1" dirty="0" smtClean="0"/>
          </a:p>
          <a:p>
            <a:r>
              <a:rPr lang="ru-RU" b="1" dirty="0" smtClean="0"/>
              <a:t>нарушение </a:t>
            </a:r>
            <a:r>
              <a:rPr lang="ru-RU" b="1" dirty="0"/>
              <a:t>логики</a:t>
            </a:r>
            <a:r>
              <a:rPr lang="ru-RU" b="1" dirty="0" smtClean="0"/>
              <a:t>, не полные, односложные  ответы, неумение доказывать правильность ответа, </a:t>
            </a:r>
            <a:r>
              <a:rPr lang="ru-RU" b="1" dirty="0"/>
              <a:t>неполнота, </a:t>
            </a:r>
            <a:r>
              <a:rPr lang="ru-RU" b="1" dirty="0" smtClean="0"/>
              <a:t>нет логической последовательности </a:t>
            </a:r>
            <a:r>
              <a:rPr lang="ru-RU" b="1" dirty="0"/>
              <a:t>обсуждаемого вопроса, отсутствие аргументации либо ошибочность её основных положений.</a:t>
            </a:r>
          </a:p>
        </p:txBody>
      </p:sp>
    </p:spTree>
    <p:extLst>
      <p:ext uri="{BB962C8B-B14F-4D97-AF65-F5344CB8AC3E}">
        <p14:creationId xmlns:p14="http://schemas.microsoft.com/office/powerpoint/2010/main" val="28416936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b="1" u="sng" dirty="0" smtClean="0"/>
              <a:t>Русский язык   2 класс</a:t>
            </a:r>
            <a:endParaRPr lang="ru-RU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988531"/>
            <a:ext cx="8553945" cy="51398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u="sng" dirty="0" smtClean="0"/>
              <a:t>Диктант (45 – 50 слов) </a:t>
            </a:r>
            <a:r>
              <a:rPr lang="en-US" sz="4000" b="1" u="sng" dirty="0" smtClean="0"/>
              <a:t>II</a:t>
            </a:r>
            <a:r>
              <a:rPr lang="ru-RU" sz="4000" b="1" u="sng" dirty="0" smtClean="0"/>
              <a:t> </a:t>
            </a:r>
            <a:r>
              <a:rPr lang="ru-RU" sz="4000" b="1" u="sng" dirty="0" err="1" smtClean="0"/>
              <a:t>четв</a:t>
            </a:r>
            <a:r>
              <a:rPr lang="ru-RU" sz="4000" b="1" u="sng" dirty="0" smtClean="0"/>
              <a:t>.</a:t>
            </a:r>
          </a:p>
          <a:p>
            <a:r>
              <a:rPr lang="ru-RU" sz="3600" b="1" dirty="0" smtClean="0"/>
              <a:t>«5» - без ошибок, аккуратно </a:t>
            </a:r>
          </a:p>
          <a:p>
            <a:r>
              <a:rPr lang="ru-RU" sz="3600" b="1" dirty="0" smtClean="0"/>
              <a:t>выполненная работа</a:t>
            </a:r>
          </a:p>
          <a:p>
            <a:r>
              <a:rPr lang="ru-RU" sz="3600" b="1" dirty="0" smtClean="0"/>
              <a:t>«4» – 2 ошибки</a:t>
            </a:r>
          </a:p>
          <a:p>
            <a:r>
              <a:rPr lang="ru-RU" sz="3600" b="1" dirty="0" smtClean="0"/>
              <a:t>«3» – 3 – 4 ошибки</a:t>
            </a:r>
          </a:p>
          <a:p>
            <a:r>
              <a:rPr lang="ru-RU" sz="3600" b="1" dirty="0" smtClean="0"/>
              <a:t>«2»- 5 и </a:t>
            </a:r>
            <a:r>
              <a:rPr lang="ru-RU" sz="3600" b="1" smtClean="0"/>
              <a:t>более ошибок</a:t>
            </a:r>
            <a:endParaRPr lang="ru-RU" sz="3600" b="1" dirty="0" smtClean="0"/>
          </a:p>
          <a:p>
            <a:r>
              <a:rPr lang="ru-RU" sz="3600" b="1" i="1" u="sng" dirty="0" smtClean="0"/>
              <a:t>Ошибка в диктанте </a:t>
            </a:r>
            <a:r>
              <a:rPr lang="ru-RU" sz="3600" b="1" i="1" dirty="0" smtClean="0"/>
              <a:t>– нарушение</a:t>
            </a:r>
          </a:p>
          <a:p>
            <a:r>
              <a:rPr lang="ru-RU" sz="3600" b="1" i="1" dirty="0"/>
              <a:t>п</a:t>
            </a:r>
            <a:r>
              <a:rPr lang="ru-RU" sz="3600" b="1" i="1" dirty="0" smtClean="0"/>
              <a:t>равил орфографии при написании</a:t>
            </a:r>
          </a:p>
          <a:p>
            <a:r>
              <a:rPr lang="ru-RU" sz="3600" b="1" i="1" dirty="0"/>
              <a:t> </a:t>
            </a:r>
            <a:r>
              <a:rPr lang="ru-RU" sz="3600" b="1" i="1" dirty="0" smtClean="0"/>
              <a:t>слов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val="5720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/>
          <a:lstStyle/>
          <a:p>
            <a:pPr lvl="1"/>
            <a:r>
              <a:rPr lang="ru-RU" sz="2000" dirty="0" smtClean="0"/>
              <a:t>Средневзвешенная система оценки знаний, умений и навыков учащихся представляет собой интегральную оценку результатов всех видов деятельности учеников в четвертях, а также ее учет при выставлении итоговой оценки.</a:t>
            </a:r>
          </a:p>
          <a:p>
            <a:pPr lvl="1"/>
            <a:r>
              <a:rPr lang="ru-RU" sz="2000" dirty="0" smtClean="0"/>
              <a:t>Средневзвешенная система оценки вводится в МБОУ СОШ №</a:t>
            </a:r>
            <a:r>
              <a:rPr lang="ru-RU" sz="2000" dirty="0"/>
              <a:t> </a:t>
            </a:r>
            <a:r>
              <a:rPr lang="ru-RU" sz="2000" dirty="0" smtClean="0"/>
              <a:t>71 </a:t>
            </a:r>
            <a:r>
              <a:rPr lang="ru-RU" sz="2000" dirty="0" smtClean="0"/>
              <a:t>с целью стимулирования и активизации текущей учёбы учащихся, повышения объективности оценки их знаний, умений и навыков, обеспечения четкого оперативного контроля за ходом учебного процесса.</a:t>
            </a:r>
          </a:p>
          <a:p>
            <a:pPr lvl="1"/>
            <a:r>
              <a:rPr lang="ru-RU" sz="2000" dirty="0" smtClean="0"/>
              <a:t>Средневзвешенная система оценки направлена на качественную подготовку учеников, глубокое усвоение ими изучаемого материала и включает всестороннюю оценку учебной деятельности учащихся в учебном году.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u="sng" dirty="0" smtClean="0"/>
              <a:t>Русский язык</a:t>
            </a:r>
            <a:endParaRPr lang="ru-RU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908720"/>
            <a:ext cx="834809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u="sng" dirty="0" smtClean="0"/>
              <a:t> Негрубые ошибки:</a:t>
            </a:r>
          </a:p>
          <a:p>
            <a:r>
              <a:rPr lang="ru-RU" sz="3600" b="1" dirty="0" smtClean="0"/>
              <a:t>Исключения из правил</a:t>
            </a:r>
          </a:p>
          <a:p>
            <a:r>
              <a:rPr lang="ru-RU" sz="3600" b="1" dirty="0" smtClean="0"/>
              <a:t>Перенос слов</a:t>
            </a:r>
          </a:p>
          <a:p>
            <a:r>
              <a:rPr lang="ru-RU" sz="3600" b="1" dirty="0" smtClean="0"/>
              <a:t>Единичный пропуск буквы</a:t>
            </a:r>
          </a:p>
          <a:p>
            <a:r>
              <a:rPr lang="ru-RU" sz="3600" b="1" dirty="0" smtClean="0"/>
              <a:t>на конце слова</a:t>
            </a:r>
          </a:p>
          <a:p>
            <a:r>
              <a:rPr lang="ru-RU" sz="3600" b="1" dirty="0" smtClean="0"/>
              <a:t>Три однотипные ошибки = 1   ошибке</a:t>
            </a:r>
          </a:p>
          <a:p>
            <a:r>
              <a:rPr lang="ru-RU" sz="3600" b="1" dirty="0" smtClean="0"/>
              <a:t>Два исправления = 1 ошибке</a:t>
            </a:r>
          </a:p>
          <a:p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75656" y="5445224"/>
            <a:ext cx="58079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При трёх </a:t>
            </a:r>
            <a:r>
              <a:rPr lang="ru-RU" sz="3600" b="1" u="sng" dirty="0" smtClean="0"/>
              <a:t>поправках</a:t>
            </a:r>
            <a:r>
              <a:rPr lang="ru-RU" sz="3600" b="1" dirty="0" smtClean="0"/>
              <a:t> оценка</a:t>
            </a:r>
          </a:p>
          <a:p>
            <a:r>
              <a:rPr lang="ru-RU" sz="3600" b="1" dirty="0" smtClean="0"/>
              <a:t> снижается на один балл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85768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1"/>
                </a:solidFill>
              </a:rPr>
              <a:t>РУССКИЙ ЯЗЫК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u="sng" dirty="0" smtClean="0">
                <a:solidFill>
                  <a:schemeClr val="bg1"/>
                </a:solidFill>
              </a:rPr>
              <a:t>Орфографическое задание</a:t>
            </a:r>
            <a:endParaRPr lang="ru-RU" dirty="0" smtClean="0">
              <a:solidFill>
                <a:schemeClr val="bg1"/>
              </a:solidFill>
            </a:endParaRPr>
          </a:p>
          <a:p>
            <a:pPr algn="just"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«5»</a:t>
            </a:r>
            <a:r>
              <a:rPr lang="ru-RU" b="1" dirty="0" smtClean="0"/>
              <a:t> - задание выполнено без ошибок; чисто и аккуратно, без исправлений;</a:t>
            </a:r>
          </a:p>
          <a:p>
            <a:pPr algn="just"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«4»</a:t>
            </a:r>
            <a:r>
              <a:rPr lang="ru-RU" b="1" dirty="0" smtClean="0"/>
              <a:t> - задание выполнено полностью, 1 ошибка, или 1 исправление</a:t>
            </a:r>
          </a:p>
          <a:p>
            <a:pPr algn="just"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«3»</a:t>
            </a:r>
            <a:r>
              <a:rPr lang="ru-RU" b="1" dirty="0" smtClean="0"/>
              <a:t> - не полостью выполнено задание или полностью выполнено, но 2 ошибки.</a:t>
            </a:r>
          </a:p>
          <a:p>
            <a:pPr algn="just"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«2</a:t>
            </a:r>
            <a:r>
              <a:rPr lang="ru-RU" b="1" dirty="0" smtClean="0"/>
              <a:t>» - невыполненное задание.</a:t>
            </a:r>
          </a:p>
        </p:txBody>
      </p:sp>
      <p:pic>
        <p:nvPicPr>
          <p:cNvPr id="4" name="Picture 2" descr="SCHOOLD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02" y="5143512"/>
            <a:ext cx="1500198" cy="1481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66235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Русский язык </a:t>
            </a:r>
            <a:endParaRPr lang="ru-RU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63268" y="1363724"/>
            <a:ext cx="878588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u="sng" dirty="0" smtClean="0"/>
              <a:t>Обучающие изложения и сочинения</a:t>
            </a:r>
          </a:p>
          <a:p>
            <a:r>
              <a:rPr lang="ru-RU" sz="2800" b="1" dirty="0" smtClean="0"/>
              <a:t>«5» - правильно, последовательно </a:t>
            </a:r>
          </a:p>
          <a:p>
            <a:r>
              <a:rPr lang="ru-RU" sz="2800" b="1" dirty="0"/>
              <a:t>р</a:t>
            </a:r>
            <a:r>
              <a:rPr lang="ru-RU" sz="2800" b="1" dirty="0" smtClean="0"/>
              <a:t>аскрыта тема, нет ошибок, 1- 2 исправления</a:t>
            </a:r>
          </a:p>
          <a:p>
            <a:r>
              <a:rPr lang="ru-RU" sz="2800" b="1" dirty="0" smtClean="0"/>
              <a:t>«4» -единичное, 1- 2речевая неточность,1 - 2 ошибки, 1- 2 исправления</a:t>
            </a:r>
          </a:p>
          <a:p>
            <a:r>
              <a:rPr lang="ru-RU" sz="2800" b="1" dirty="0" smtClean="0"/>
              <a:t>«3» –отдельные нарушения в последовательном построении 2 – 3 предложений, 3 – 6 ошибок, 1 – 2 </a:t>
            </a:r>
          </a:p>
          <a:p>
            <a:r>
              <a:rPr lang="ru-RU" sz="2800" b="1" dirty="0"/>
              <a:t>и</a:t>
            </a:r>
            <a:r>
              <a:rPr lang="ru-RU" sz="2800" b="1" dirty="0" smtClean="0"/>
              <a:t>справления</a:t>
            </a:r>
          </a:p>
          <a:p>
            <a:r>
              <a:rPr lang="ru-RU" sz="2800" b="1" dirty="0" smtClean="0"/>
              <a:t>«2» - 6 ошибок, 3 – 5 исправлений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65696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1"/>
                </a:solidFill>
              </a:rPr>
              <a:t>РУССКИЙ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ЯЗЫК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u="sng" dirty="0" smtClean="0">
                <a:solidFill>
                  <a:schemeClr val="bg1"/>
                </a:solidFill>
              </a:rPr>
              <a:t>Контрольная работа</a:t>
            </a:r>
            <a:endParaRPr lang="ru-RU" dirty="0" smtClean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«5»</a:t>
            </a:r>
            <a:r>
              <a:rPr lang="ru-RU" b="1" dirty="0" smtClean="0"/>
              <a:t> - безошибочно выполнены все задания;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«4»</a:t>
            </a:r>
            <a:r>
              <a:rPr lang="ru-RU" b="1" dirty="0" smtClean="0"/>
              <a:t> - выполнено правильно не менее 3/4 всех заданий;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«3»</a:t>
            </a:r>
            <a:r>
              <a:rPr lang="ru-RU" b="1" dirty="0" smtClean="0"/>
              <a:t> - выполнено не менее ½ заданий;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«2»</a:t>
            </a:r>
            <a:r>
              <a:rPr lang="ru-RU" b="1" dirty="0" smtClean="0"/>
              <a:t> - ученик не справился с большинством заданий.</a:t>
            </a:r>
          </a:p>
        </p:txBody>
      </p:sp>
      <p:pic>
        <p:nvPicPr>
          <p:cNvPr id="4" name="Picture 2" descr="SCHOOLD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4500570"/>
            <a:ext cx="2071702" cy="2046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774672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Русский язык</a:t>
            </a:r>
            <a:endParaRPr lang="ru-RU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628800"/>
            <a:ext cx="739657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u="sng" dirty="0" smtClean="0"/>
              <a:t>Списывание ( текущие и итоговые</a:t>
            </a:r>
          </a:p>
          <a:p>
            <a:r>
              <a:rPr lang="ru-RU" sz="3600" b="1" i="1" u="sng" dirty="0"/>
              <a:t>п</a:t>
            </a:r>
            <a:r>
              <a:rPr lang="ru-RU" sz="3600" b="1" i="1" u="sng" dirty="0" smtClean="0"/>
              <a:t>роверочные работы; списывание</a:t>
            </a:r>
          </a:p>
          <a:p>
            <a:r>
              <a:rPr lang="ru-RU" sz="3600" b="1" i="1" u="sng" dirty="0" smtClean="0"/>
              <a:t>с доски, с учебника;)</a:t>
            </a:r>
          </a:p>
          <a:p>
            <a:r>
              <a:rPr lang="ru-RU" sz="3600" b="1" dirty="0" smtClean="0"/>
              <a:t>«5» – нет ошибок</a:t>
            </a:r>
          </a:p>
          <a:p>
            <a:r>
              <a:rPr lang="ru-RU" sz="3600" b="1" dirty="0" smtClean="0"/>
              <a:t>«4» – 1 ошибка или 1 исправление</a:t>
            </a:r>
          </a:p>
          <a:p>
            <a:r>
              <a:rPr lang="ru-RU" sz="3600" b="1" dirty="0" smtClean="0"/>
              <a:t>«3» - 2 ошибки и 1 исправление</a:t>
            </a:r>
          </a:p>
          <a:p>
            <a:r>
              <a:rPr lang="ru-RU" sz="3600" b="1" dirty="0" smtClean="0"/>
              <a:t>«2» – 3 ошибки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51027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FF00"/>
                </a:solidFill>
              </a:rPr>
              <a:t>МАТЕМАТИКА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b="1" u="sng" dirty="0" smtClean="0">
                <a:solidFill>
                  <a:srgbClr val="FFFF00"/>
                </a:solidFill>
              </a:rPr>
              <a:t>Письменная работа,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b="1" u="sng" dirty="0" smtClean="0">
                <a:solidFill>
                  <a:srgbClr val="FFFF00"/>
                </a:solidFill>
              </a:rPr>
              <a:t>содержащая только примеры</a:t>
            </a:r>
            <a:endParaRPr lang="ru-RU" sz="2800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«5»</a:t>
            </a:r>
            <a:r>
              <a:rPr lang="ru-RU" sz="2800" b="1" dirty="0" smtClean="0"/>
              <a:t> - вся работа выполнена безошибочно и нет исправлений;</a:t>
            </a:r>
          </a:p>
          <a:p>
            <a:pPr eaLnBrk="1" hangingPunct="1"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«4»</a:t>
            </a:r>
            <a:r>
              <a:rPr lang="ru-RU" sz="2800" b="1" dirty="0" smtClean="0"/>
              <a:t> - допущены 1-2 вычислительные ошибки;</a:t>
            </a:r>
          </a:p>
          <a:p>
            <a:pPr eaLnBrk="1" hangingPunct="1"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«3»</a:t>
            </a:r>
            <a:r>
              <a:rPr lang="ru-RU" sz="2800" b="1" dirty="0" smtClean="0"/>
              <a:t> - допущены 3-4 вычислительные ошибки;</a:t>
            </a:r>
          </a:p>
          <a:p>
            <a:pPr eaLnBrk="1" hangingPunct="1"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«2»</a:t>
            </a:r>
            <a:r>
              <a:rPr lang="ru-RU" sz="2800" b="1" dirty="0" smtClean="0"/>
              <a:t> - допущены 5 и более вычислительных ошибок.</a:t>
            </a:r>
          </a:p>
        </p:txBody>
      </p:sp>
      <p:pic>
        <p:nvPicPr>
          <p:cNvPr id="4" name="Picture 5" descr="GEOMET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4864218"/>
            <a:ext cx="1096577" cy="1993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96296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u="sng" dirty="0" smtClean="0"/>
              <a:t>Математика</a:t>
            </a:r>
            <a:endParaRPr lang="ru-RU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835696" y="908720"/>
            <a:ext cx="36669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u="sng" dirty="0" smtClean="0"/>
              <a:t>Грубые ошибки</a:t>
            </a:r>
            <a:endParaRPr lang="ru-RU" sz="40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700808"/>
            <a:ext cx="828092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Вычислительные ошибки в примерах, задачах</a:t>
            </a:r>
          </a:p>
          <a:p>
            <a:r>
              <a:rPr lang="ru-RU" sz="4000" b="1" dirty="0" smtClean="0"/>
              <a:t>Порядок действий</a:t>
            </a:r>
          </a:p>
          <a:p>
            <a:r>
              <a:rPr lang="ru-RU" sz="4000" b="1" dirty="0" smtClean="0"/>
              <a:t>Неправильные решения задачи</a:t>
            </a:r>
          </a:p>
          <a:p>
            <a:r>
              <a:rPr lang="ru-RU" sz="4000" b="1" dirty="0" err="1" smtClean="0"/>
              <a:t>Недоведение</a:t>
            </a:r>
            <a:r>
              <a:rPr lang="ru-RU" sz="4000" b="1" dirty="0" smtClean="0"/>
              <a:t> до конца решения задачи, примера</a:t>
            </a:r>
          </a:p>
          <a:p>
            <a:r>
              <a:rPr lang="ru-RU" sz="4000" b="1" dirty="0" smtClean="0"/>
              <a:t>Невыполненное задание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32910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5472608" cy="1143000"/>
          </a:xfrm>
        </p:spPr>
        <p:txBody>
          <a:bodyPr/>
          <a:lstStyle/>
          <a:p>
            <a:r>
              <a:rPr lang="ru-RU" b="1" u="sng" dirty="0" smtClean="0"/>
              <a:t>Математика </a:t>
            </a:r>
            <a:endParaRPr lang="ru-RU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547664" y="1124744"/>
            <a:ext cx="42366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u="sng" dirty="0" smtClean="0"/>
              <a:t>Негрубые ошибки</a:t>
            </a:r>
            <a:endParaRPr lang="ru-RU" sz="40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916832"/>
            <a:ext cx="8417833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Нерациональные приёмы вычисления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Неверно оформленный ответ задачи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Неправильное списывание данных</a:t>
            </a:r>
          </a:p>
          <a:p>
            <a:endParaRPr lang="ru-RU" sz="3200" b="1" dirty="0" smtClean="0"/>
          </a:p>
          <a:p>
            <a:r>
              <a:rPr lang="ru-RU" sz="3200" b="1" dirty="0" err="1" smtClean="0"/>
              <a:t>Недоведение</a:t>
            </a:r>
            <a:r>
              <a:rPr lang="ru-RU" sz="3200" b="1" dirty="0" smtClean="0"/>
              <a:t> до конца преобразований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119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0"/>
            <a:ext cx="4402832" cy="1143000"/>
          </a:xfrm>
        </p:spPr>
        <p:txBody>
          <a:bodyPr/>
          <a:lstStyle/>
          <a:p>
            <a:r>
              <a:rPr lang="ru-RU" b="1" u="sng" dirty="0" smtClean="0"/>
              <a:t>Математика</a:t>
            </a:r>
            <a:endParaRPr lang="ru-RU" b="1" u="sng" dirty="0"/>
          </a:p>
        </p:txBody>
      </p:sp>
      <p:pic>
        <p:nvPicPr>
          <p:cNvPr id="3" name="Рисунок 2" descr="IMG_20191216_1925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3861048"/>
            <a:ext cx="1656184" cy="2208246"/>
          </a:xfrm>
          <a:prstGeom prst="rect">
            <a:avLst/>
          </a:prstGeom>
        </p:spPr>
      </p:pic>
      <p:pic>
        <p:nvPicPr>
          <p:cNvPr id="4" name="Рисунок 3" descr="IMG_20191216_19244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3717032"/>
            <a:ext cx="2084416" cy="27792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19672" y="980728"/>
            <a:ext cx="75243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Неряшливое, небрежное оформление работы, </a:t>
            </a:r>
            <a:r>
              <a:rPr lang="ru-RU" sz="3200" b="1" dirty="0"/>
              <a:t>н</a:t>
            </a:r>
            <a:r>
              <a:rPr lang="ru-RU" sz="3200" b="1" dirty="0" smtClean="0"/>
              <a:t>есоблюдение  правил</a:t>
            </a:r>
          </a:p>
          <a:p>
            <a:r>
              <a:rPr lang="ru-RU" sz="3200" b="1" dirty="0" smtClean="0"/>
              <a:t> каллиграфии – оценка снижается</a:t>
            </a:r>
          </a:p>
          <a:p>
            <a:r>
              <a:rPr lang="ru-RU" sz="3200" b="1" dirty="0" smtClean="0"/>
              <a:t> на один балл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97564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FF00"/>
                </a:solidFill>
              </a:rPr>
              <a:t>МАТЕМАТИКА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u="sng" dirty="0" smtClean="0">
                <a:solidFill>
                  <a:srgbClr val="FFFF00"/>
                </a:solidFill>
              </a:rPr>
              <a:t>Комбинированная работа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u="sng" dirty="0" smtClean="0">
                <a:solidFill>
                  <a:srgbClr val="FFFF00"/>
                </a:solidFill>
              </a:rPr>
              <a:t>(1 задача, примеры и задание другого вида</a:t>
            </a:r>
            <a:r>
              <a:rPr lang="ru-RU" sz="2400" b="1" u="sng" dirty="0" smtClean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«5» </a:t>
            </a:r>
            <a:r>
              <a:rPr lang="ru-RU" sz="2400" b="1" dirty="0" smtClean="0"/>
              <a:t>- вся работа выполнена безошибочно и нет исправлений;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«4»</a:t>
            </a:r>
            <a:r>
              <a:rPr lang="ru-RU" sz="2400" b="1" dirty="0" smtClean="0"/>
              <a:t> - допущены 1-2 вычислительные ошибки;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«3»</a:t>
            </a:r>
            <a:r>
              <a:rPr lang="ru-RU" sz="2400" b="1" dirty="0" smtClean="0"/>
              <a:t> - допущены ошибки в ходе решения задачи при правильном выполнении всех заданий </a:t>
            </a:r>
            <a:r>
              <a:rPr lang="ru-RU" sz="2400" b="1" i="1" dirty="0" smtClean="0"/>
              <a:t>или</a:t>
            </a:r>
            <a:r>
              <a:rPr lang="ru-RU" sz="2400" b="1" dirty="0" smtClean="0"/>
              <a:t> допущены 3-4 вычислительные ошибки;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«2»</a:t>
            </a:r>
            <a:r>
              <a:rPr lang="ru-RU" sz="2400" b="1" dirty="0" smtClean="0"/>
              <a:t> - допущена ошибка в ходе решения задачи и хотя бы одна вычислительная ошибка </a:t>
            </a:r>
            <a:r>
              <a:rPr lang="ru-RU" sz="2400" b="1" i="1" dirty="0" smtClean="0"/>
              <a:t>или</a:t>
            </a:r>
            <a:r>
              <a:rPr lang="ru-RU" sz="2400" b="1" dirty="0" smtClean="0"/>
              <a:t> при решении задач и примеров допущено более 5 вычислительных ошибок.</a:t>
            </a:r>
          </a:p>
        </p:txBody>
      </p:sp>
      <p:pic>
        <p:nvPicPr>
          <p:cNvPr id="4" name="Picture 5" descr="GEOMET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48" y="214290"/>
            <a:ext cx="1096577" cy="1993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959310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ru-RU" sz="2000" b="1" u="sng" dirty="0"/>
              <a:t>Цель использования средневзвешенной системы оценки:</a:t>
            </a:r>
            <a:br>
              <a:rPr lang="ru-RU" sz="2000" b="1" u="sng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8363272" cy="4968552"/>
          </a:xfrm>
        </p:spPr>
        <p:txBody>
          <a:bodyPr/>
          <a:lstStyle/>
          <a:p>
            <a:r>
              <a:rPr lang="ru-RU" sz="2000" dirty="0" smtClean="0"/>
              <a:t>а)	стимулировать учебно-познавательную деятельность учащихся, осуществляя объективное оценивание различных видов работ;</a:t>
            </a:r>
          </a:p>
          <a:p>
            <a:r>
              <a:rPr lang="ru-RU" sz="2000" dirty="0" smtClean="0"/>
              <a:t>б)	повышать качество изучения и усвоения материала;</a:t>
            </a:r>
          </a:p>
          <a:p>
            <a:r>
              <a:rPr lang="ru-RU" sz="2000" dirty="0" smtClean="0"/>
              <a:t>в)	мотивировать ученика к системной работе в процессе получения знаний и усвоения учебного материала на протяжении всего учебного года;</a:t>
            </a:r>
          </a:p>
          <a:p>
            <a:r>
              <a:rPr lang="ru-RU" sz="2000" dirty="0" smtClean="0"/>
              <a:t>г)	повысить объективность итоговой отметки, усилив ее зависимость от результатов ежедневной работы на протяжении всего учебного года.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FF00"/>
                </a:solidFill>
              </a:rPr>
              <a:t>МАТЕМАТИКА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u="sng" dirty="0" smtClean="0">
                <a:solidFill>
                  <a:srgbClr val="FFFF00"/>
                </a:solidFill>
              </a:rPr>
              <a:t>Математический  диктант</a:t>
            </a:r>
            <a:endParaRPr lang="ru-RU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«5»</a:t>
            </a:r>
            <a:r>
              <a:rPr lang="ru-RU" b="1" dirty="0" smtClean="0"/>
              <a:t> - вся работа выполнена безошибочно и нет исправлений;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«4»</a:t>
            </a:r>
            <a:r>
              <a:rPr lang="ru-RU" b="1" dirty="0" smtClean="0"/>
              <a:t> - не выполнена 1/5 часть примеров от их общего числа;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«3»</a:t>
            </a:r>
            <a:r>
              <a:rPr lang="ru-RU" b="1" dirty="0" smtClean="0"/>
              <a:t> - не выполнена 1/4 часть примеров от их общего числа;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«2»</a:t>
            </a:r>
            <a:r>
              <a:rPr lang="ru-RU" b="1" dirty="0" smtClean="0"/>
              <a:t> - не выполнена 1/2 часть примеров от их общего числа;</a:t>
            </a:r>
          </a:p>
        </p:txBody>
      </p:sp>
      <p:pic>
        <p:nvPicPr>
          <p:cNvPr id="4" name="Picture 5" descr="GEOMET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48" y="4864218"/>
            <a:ext cx="1096577" cy="1993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815621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Литературное чтение</a:t>
            </a:r>
            <a:endParaRPr lang="ru-RU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1196752"/>
            <a:ext cx="707252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 Правильное, плавное,</a:t>
            </a:r>
          </a:p>
          <a:p>
            <a:r>
              <a:rPr lang="ru-RU" sz="4000" b="1" dirty="0" smtClean="0"/>
              <a:t> сознательное и</a:t>
            </a:r>
          </a:p>
          <a:p>
            <a:r>
              <a:rPr lang="ru-RU" sz="4000" b="1" dirty="0" smtClean="0"/>
              <a:t> выразительное чтение </a:t>
            </a:r>
          </a:p>
          <a:p>
            <a:r>
              <a:rPr lang="ru-RU" sz="4000" b="1" dirty="0" smtClean="0"/>
              <a:t> целыми словами</a:t>
            </a:r>
          </a:p>
          <a:p>
            <a:r>
              <a:rPr lang="ru-RU" sz="4000" b="1" dirty="0" smtClean="0"/>
              <a:t> Отчётливое произношение</a:t>
            </a:r>
          </a:p>
          <a:p>
            <a:r>
              <a:rPr lang="ru-RU" sz="4000" b="1" dirty="0" smtClean="0"/>
              <a:t> и соблюдение ударений,</a:t>
            </a:r>
          </a:p>
          <a:p>
            <a:r>
              <a:rPr lang="ru-RU" sz="4000" b="1" dirty="0" smtClean="0"/>
              <a:t> интонации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65600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355160" cy="1143000"/>
          </a:xfrm>
        </p:spPr>
        <p:txBody>
          <a:bodyPr/>
          <a:lstStyle/>
          <a:p>
            <a:r>
              <a:rPr lang="ru-RU" b="1" u="sng" dirty="0" smtClean="0"/>
              <a:t>Литературное чтение</a:t>
            </a:r>
            <a:br>
              <a:rPr lang="ru-RU" b="1" u="sng" dirty="0" smtClean="0"/>
            </a:br>
            <a:r>
              <a:rPr lang="ru-RU" b="1" u="sng" dirty="0" smtClean="0"/>
              <a:t>2 класс</a:t>
            </a:r>
            <a:endParaRPr lang="ru-RU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796155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I</a:t>
            </a:r>
            <a:r>
              <a:rPr lang="ru-RU" sz="2800" b="1" u="sng" dirty="0" smtClean="0"/>
              <a:t> – полугодие – </a:t>
            </a:r>
          </a:p>
          <a:p>
            <a:r>
              <a:rPr lang="ru-RU" sz="2800" b="1" dirty="0" smtClean="0"/>
              <a:t>«5» – чтение без ошибок, не менее 55 слов</a:t>
            </a:r>
          </a:p>
          <a:p>
            <a:r>
              <a:rPr lang="ru-RU" sz="2800" b="1" dirty="0" smtClean="0"/>
              <a:t>«4» - 45 слов, 1 - 2 ошибки</a:t>
            </a:r>
          </a:p>
          <a:p>
            <a:r>
              <a:rPr lang="ru-RU" sz="2800" b="1" dirty="0" smtClean="0"/>
              <a:t>«3» - 40 слов, 3 – 5 ошибок</a:t>
            </a:r>
          </a:p>
          <a:p>
            <a:r>
              <a:rPr lang="ru-RU" sz="2800" b="1" dirty="0" smtClean="0"/>
              <a:t>«2» – 35 слов, более 6 ошибок</a:t>
            </a:r>
          </a:p>
          <a:p>
            <a:r>
              <a:rPr lang="en-US" sz="2800" b="1" u="sng" dirty="0" smtClean="0"/>
              <a:t>I </a:t>
            </a:r>
            <a:r>
              <a:rPr lang="en-US" sz="2800" b="1" u="sng" dirty="0" err="1" smtClean="0"/>
              <a:t>I</a:t>
            </a:r>
            <a:r>
              <a:rPr lang="ru-RU" sz="2800" b="1" u="sng" dirty="0" smtClean="0"/>
              <a:t>  - полугодие</a:t>
            </a:r>
          </a:p>
          <a:p>
            <a:r>
              <a:rPr lang="ru-RU" sz="2800" b="1" dirty="0" smtClean="0"/>
              <a:t>«5» – без ошибок, не менее 70 слов</a:t>
            </a:r>
          </a:p>
          <a:p>
            <a:r>
              <a:rPr lang="ru-RU" sz="2800" b="1" dirty="0" smtClean="0"/>
              <a:t>«4» – 60 слов, 1 - 2 ошибки</a:t>
            </a:r>
          </a:p>
          <a:p>
            <a:r>
              <a:rPr lang="ru-RU" sz="2800" b="1" dirty="0" smtClean="0"/>
              <a:t>«3» – 55 слов, 3 – 5 ошибок</a:t>
            </a:r>
          </a:p>
          <a:p>
            <a:r>
              <a:rPr lang="ru-RU" sz="2800" b="1" dirty="0" smtClean="0"/>
              <a:t>«2» – до 55 слов, </a:t>
            </a:r>
            <a:r>
              <a:rPr lang="ru-RU" sz="2800" b="1" dirty="0"/>
              <a:t>б</a:t>
            </a:r>
            <a:r>
              <a:rPr lang="ru-RU" sz="2800" b="1" dirty="0" smtClean="0"/>
              <a:t>олее 6 ошибок</a:t>
            </a:r>
          </a:p>
          <a:p>
            <a:r>
              <a:rPr lang="ru-RU" sz="2800" b="1" dirty="0" smtClean="0"/>
              <a:t>Объём прочитанного </a:t>
            </a:r>
            <a:r>
              <a:rPr lang="ru-RU" sz="2800" b="1" dirty="0"/>
              <a:t>т</a:t>
            </a:r>
            <a:r>
              <a:rPr lang="ru-RU" sz="2800" b="1" dirty="0" smtClean="0"/>
              <a:t>екста на оценку</a:t>
            </a:r>
          </a:p>
          <a:p>
            <a:r>
              <a:rPr lang="ru-RU" sz="2800" b="1" dirty="0" smtClean="0"/>
              <a:t>1\3 страницы</a:t>
            </a:r>
          </a:p>
          <a:p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15360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764704"/>
            <a:ext cx="8229600" cy="4525963"/>
          </a:xfrm>
        </p:spPr>
        <p:txBody>
          <a:bodyPr/>
          <a:lstStyle/>
          <a:p>
            <a:r>
              <a:rPr lang="ru-RU" sz="2400" dirty="0" smtClean="0"/>
              <a:t>Каждый вид деятельности (контрольная, самостоятельная работа, ответ на уроке, лабораторная работа, др. виды работ) имеет свой собственный вес, что позволяет рассчитывать средневзвешенную оценку и тем самым более объективно оценивать успеваемость учащихся.</a:t>
            </a:r>
          </a:p>
          <a:p>
            <a:r>
              <a:rPr lang="ru-RU" sz="2400" dirty="0" smtClean="0"/>
              <a:t>Возможные значения веса - от 0 до 40. Значение 0 означает, что соответствующий столбец классного журнала не должен учитываться при расчете средневзвешенной оценки. По умолчанию для всех заданий задается одинаковый вес - 10.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4525963"/>
          </a:xfrm>
        </p:spPr>
        <p:txBody>
          <a:bodyPr/>
          <a:lstStyle/>
          <a:p>
            <a:pPr algn="ctr">
              <a:buNone/>
            </a:pPr>
            <a:r>
              <a:rPr lang="ru-RU" sz="36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Формула подсчета </a:t>
            </a:r>
          </a:p>
          <a:p>
            <a:pPr algn="ctr">
              <a:buNone/>
            </a:pPr>
            <a:r>
              <a:rPr lang="ru-RU" sz="36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средневзвешенной оценки:</a:t>
            </a:r>
            <a:endParaRPr lang="ru-RU" sz="36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068960"/>
            <a:ext cx="8510114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/>
              <a:t>Особенности подсчета:</a:t>
            </a:r>
            <a:br>
              <a:rPr lang="ru-RU" b="1" i="1" u="sng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4785395"/>
          </a:xfrm>
        </p:spPr>
        <p:txBody>
          <a:bodyPr/>
          <a:lstStyle/>
          <a:p>
            <a:r>
              <a:rPr lang="ru-RU" sz="2400" dirty="0" smtClean="0"/>
              <a:t>·</a:t>
            </a:r>
            <a:r>
              <a:rPr lang="ru-RU" sz="2400" u="sng" dirty="0" smtClean="0"/>
              <a:t>"Долги" ученика</a:t>
            </a: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(невыполненные задания с обязательной оценкой, т.е. "точки" в журнале, причем только те, срок выполнения которых истёк) учитываются как минимальные оценки (двойки).  </a:t>
            </a:r>
          </a:p>
          <a:p>
            <a:r>
              <a:rPr lang="ru-RU" sz="2400" u="sng" dirty="0" smtClean="0"/>
              <a:t>Пропуски (посещаемость)</a:t>
            </a:r>
            <a:r>
              <a:rPr lang="ru-RU" sz="2400" dirty="0" smtClean="0"/>
              <a:t> никак не учитываются при подсчете средневзвешенного. На результат "взвешивания" влияют только оценки и "точки" в журнале.  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692696"/>
            <a:ext cx="8229600" cy="432048"/>
          </a:xfrm>
        </p:spPr>
        <p:txBody>
          <a:bodyPr/>
          <a:lstStyle/>
          <a:p>
            <a:pPr lvl="0"/>
            <a:r>
              <a:rPr lang="ru-RU" sz="2400" b="1" u="sng" dirty="0" smtClean="0"/>
              <a:t>Пример подсчета средневзвешенной оценки: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4608512" cy="3168351"/>
          </a:xfrm>
        </p:spPr>
        <p:txBody>
          <a:bodyPr/>
          <a:lstStyle/>
          <a:p>
            <a:r>
              <a:rPr lang="ru-RU" sz="1800" dirty="0" smtClean="0"/>
              <a:t>Пусть в течение четверти было</a:t>
            </a:r>
          </a:p>
          <a:p>
            <a:pPr>
              <a:buNone/>
            </a:pPr>
            <a:r>
              <a:rPr lang="ru-RU" sz="1800" dirty="0" smtClean="0"/>
              <a:t>2 контрольных работы (вес каждой - 40), </a:t>
            </a:r>
          </a:p>
          <a:p>
            <a:pPr>
              <a:buNone/>
            </a:pPr>
            <a:r>
              <a:rPr lang="ru-RU" sz="1800" dirty="0" smtClean="0"/>
              <a:t>3 самостоятельных работы (вес - 30), </a:t>
            </a:r>
          </a:p>
          <a:p>
            <a:pPr>
              <a:buNone/>
            </a:pPr>
            <a:r>
              <a:rPr lang="ru-RU" sz="1800" dirty="0" smtClean="0"/>
              <a:t>одна практическая работа (вес - 25) </a:t>
            </a:r>
          </a:p>
          <a:p>
            <a:pPr>
              <a:buNone/>
            </a:pPr>
            <a:r>
              <a:rPr lang="ru-RU" sz="1800" dirty="0" smtClean="0"/>
              <a:t>три проверки тетрадей (вес - 10).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88024" y="1484784"/>
            <a:ext cx="43559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Ученик получил :</a:t>
            </a:r>
          </a:p>
          <a:p>
            <a:pPr>
              <a:buNone/>
            </a:pPr>
            <a:r>
              <a:rPr lang="ru-RU" dirty="0" smtClean="0"/>
              <a:t>за первую контрольную 3,</a:t>
            </a:r>
          </a:p>
          <a:p>
            <a:pPr>
              <a:buNone/>
            </a:pPr>
            <a:r>
              <a:rPr lang="ru-RU" dirty="0" smtClean="0"/>
              <a:t> вторую прогулял, </a:t>
            </a:r>
          </a:p>
          <a:p>
            <a:pPr>
              <a:buNone/>
            </a:pPr>
            <a:r>
              <a:rPr lang="ru-RU" dirty="0" smtClean="0"/>
              <a:t>одну самостоятельную писал сам (2 ), </a:t>
            </a:r>
          </a:p>
          <a:p>
            <a:pPr>
              <a:buNone/>
            </a:pPr>
            <a:r>
              <a:rPr lang="ru-RU" dirty="0" smtClean="0"/>
              <a:t>вторую списал у соседа (4), </a:t>
            </a:r>
          </a:p>
          <a:p>
            <a:pPr>
              <a:buNone/>
            </a:pPr>
            <a:r>
              <a:rPr lang="ru-RU" dirty="0" smtClean="0"/>
              <a:t>третью проболел. </a:t>
            </a:r>
          </a:p>
          <a:p>
            <a:pPr>
              <a:buNone/>
            </a:pPr>
            <a:r>
              <a:rPr lang="ru-RU" dirty="0" smtClean="0"/>
              <a:t>За проверку тетрадей - две оценки 5 и одна 4. </a:t>
            </a:r>
          </a:p>
          <a:p>
            <a:pPr>
              <a:buNone/>
            </a:pPr>
            <a:r>
              <a:rPr lang="ru-RU" dirty="0" smtClean="0"/>
              <a:t>Практическую работу написал на 4.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520" y="5085184"/>
            <a:ext cx="87129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Если выписать оценки в ряд, получим: 3 </a:t>
            </a:r>
            <a:r>
              <a:rPr lang="ru-RU" sz="2400" dirty="0" err="1" smtClean="0"/>
              <a:t>н</a:t>
            </a:r>
            <a:r>
              <a:rPr lang="ru-RU" sz="2400" dirty="0" smtClean="0"/>
              <a:t> 2 4 </a:t>
            </a:r>
            <a:r>
              <a:rPr lang="ru-RU" sz="2400" dirty="0" err="1" smtClean="0"/>
              <a:t>н</a:t>
            </a:r>
            <a:r>
              <a:rPr lang="ru-RU" sz="2400" dirty="0" smtClean="0"/>
              <a:t> 5 5 4 4. 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5733256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dirty="0" smtClean="0"/>
              <a:t>По среднему баллу ученик претендует на твёрдую "4".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9036496" cy="3517851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Однако, если использовать веса оценок, получим: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3*40 + 2*40 + 2*30 + 4*30 + 2*30 + 5*10 + 5*10 + 4*10 + 4*25 = 680 баллов.</a:t>
            </a:r>
          </a:p>
          <a:p>
            <a:pPr>
              <a:buNone/>
            </a:pPr>
            <a:r>
              <a:rPr lang="ru-RU" sz="2000" dirty="0" smtClean="0"/>
              <a:t>Здесь:</a:t>
            </a:r>
          </a:p>
          <a:p>
            <a:pPr>
              <a:buNone/>
            </a:pPr>
            <a:r>
              <a:rPr lang="ru-RU" sz="2000" dirty="0" smtClean="0"/>
              <a:t>3*40 - первая контрольная,</a:t>
            </a:r>
          </a:p>
          <a:p>
            <a:pPr>
              <a:buNone/>
            </a:pPr>
            <a:r>
              <a:rPr lang="ru-RU" sz="2000" dirty="0" smtClean="0"/>
              <a:t>2*40 - вторая контрольная, которую он пропустил,</a:t>
            </a:r>
          </a:p>
          <a:p>
            <a:pPr>
              <a:buNone/>
            </a:pPr>
            <a:r>
              <a:rPr lang="ru-RU" sz="2000" dirty="0" smtClean="0"/>
              <a:t>2*30 + 4*30 + 2*30 с весом 30 - это самостоятельные работы,</a:t>
            </a:r>
          </a:p>
          <a:p>
            <a:pPr>
              <a:buNone/>
            </a:pPr>
            <a:r>
              <a:rPr lang="ru-RU" sz="2000" dirty="0" smtClean="0"/>
              <a:t>5*10 + 5*10 + 4*10 с весом 10 - проверки тетрадей, </a:t>
            </a:r>
          </a:p>
          <a:p>
            <a:pPr>
              <a:buNone/>
            </a:pPr>
            <a:r>
              <a:rPr lang="ru-RU" sz="2000" dirty="0" smtClean="0"/>
              <a:t> 4*25 - практическая работа.</a:t>
            </a:r>
          </a:p>
          <a:p>
            <a:pPr>
              <a:buNone/>
            </a:pPr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20688"/>
            <a:ext cx="8229600" cy="4752528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Совокупный вес оценок (внимание: включая обязательные оценки, а не только полученные учеником):</a:t>
            </a:r>
          </a:p>
          <a:p>
            <a:pPr>
              <a:buNone/>
            </a:pPr>
            <a:r>
              <a:rPr lang="ru-RU" sz="2400" dirty="0" smtClean="0"/>
              <a:t> 2*40 + 3*30 + 25 + 3*10 = 225.</a:t>
            </a:r>
          </a:p>
          <a:p>
            <a:pPr>
              <a:buNone/>
            </a:pPr>
            <a:r>
              <a:rPr lang="ru-RU" sz="2400" dirty="0" smtClean="0"/>
              <a:t>Здесь:</a:t>
            </a:r>
          </a:p>
          <a:p>
            <a:pPr>
              <a:buNone/>
            </a:pPr>
            <a:r>
              <a:rPr lang="ru-RU" sz="2400" dirty="0" smtClean="0"/>
              <a:t>2*40 - получено 2 оценки с весом 40;</a:t>
            </a:r>
          </a:p>
          <a:p>
            <a:pPr>
              <a:buNone/>
            </a:pPr>
            <a:r>
              <a:rPr lang="ru-RU" sz="2400" dirty="0" smtClean="0"/>
              <a:t>3*30 - получено 3 оценки с весом 30;</a:t>
            </a:r>
          </a:p>
          <a:p>
            <a:pPr>
              <a:buNone/>
            </a:pPr>
            <a:r>
              <a:rPr lang="ru-RU" sz="2400" dirty="0" smtClean="0"/>
              <a:t>25 - получена одна оценка с весом 25 (1*25);</a:t>
            </a:r>
          </a:p>
          <a:p>
            <a:pPr>
              <a:buNone/>
            </a:pPr>
            <a:r>
              <a:rPr lang="ru-RU" sz="2400" dirty="0" smtClean="0"/>
              <a:t>3*10 - получено 3 оценки с весом 10;</a:t>
            </a:r>
          </a:p>
          <a:p>
            <a:pPr>
              <a:buNone/>
            </a:pPr>
            <a:r>
              <a:rPr lang="ru-RU" sz="2800" b="1" dirty="0" smtClean="0"/>
              <a:t>Итоговая оценка </a:t>
            </a:r>
            <a:r>
              <a:rPr lang="ru-RU" sz="2800" dirty="0" smtClean="0"/>
              <a:t>ученика будет равняться 680/225 = </a:t>
            </a:r>
            <a:r>
              <a:rPr lang="ru-RU" sz="2800" b="1" dirty="0" smtClean="0"/>
              <a:t>3,022.</a:t>
            </a:r>
          </a:p>
          <a:p>
            <a:pPr>
              <a:buNone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0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Тема20</Template>
  <TotalTime>175</TotalTime>
  <Words>1709</Words>
  <Application>Microsoft Office PowerPoint</Application>
  <PresentationFormat>Экран (4:3)</PresentationFormat>
  <Paragraphs>385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8" baseType="lpstr">
      <vt:lpstr>Arial</vt:lpstr>
      <vt:lpstr>Calibri</vt:lpstr>
      <vt:lpstr>Tahoma</vt:lpstr>
      <vt:lpstr>Times New Roman</vt:lpstr>
      <vt:lpstr>Wingdings</vt:lpstr>
      <vt:lpstr>Тема20</vt:lpstr>
      <vt:lpstr>Родительское собрание</vt:lpstr>
      <vt:lpstr>Презентация PowerPoint</vt:lpstr>
      <vt:lpstr>Цель использования средневзвешенной системы оценки: </vt:lpstr>
      <vt:lpstr>Презентация PowerPoint</vt:lpstr>
      <vt:lpstr>Презентация PowerPoint</vt:lpstr>
      <vt:lpstr>Особенности подсчета: </vt:lpstr>
      <vt:lpstr>Пример подсчета средневзвешенной оценки: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Шкала соответствия средневзвешенной отметки и четвертной/полугодовой/годовой отметки </vt:lpstr>
      <vt:lpstr>Схема выставления годовых оценок </vt:lpstr>
      <vt:lpstr>Характеристика цифровой оценки (отметки)  :</vt:lpstr>
      <vt:lpstr>Характеристика цифровой оценки (отметки):</vt:lpstr>
      <vt:lpstr>Характеристика цифровой оценки (отметки):</vt:lpstr>
      <vt:lpstr>Характеристика цифровой оценки (отметки):</vt:lpstr>
      <vt:lpstr>Русский язык   2 класс</vt:lpstr>
      <vt:lpstr>Русский язык</vt:lpstr>
      <vt:lpstr>РУССКИЙ ЯЗЫК</vt:lpstr>
      <vt:lpstr>Русский язык </vt:lpstr>
      <vt:lpstr>РУССКИЙ ЯЗЫК</vt:lpstr>
      <vt:lpstr>Русский язык</vt:lpstr>
      <vt:lpstr>МАТЕМАТИКА</vt:lpstr>
      <vt:lpstr>Математика</vt:lpstr>
      <vt:lpstr>Математика </vt:lpstr>
      <vt:lpstr>Математика</vt:lpstr>
      <vt:lpstr>МАТЕМАТИКА</vt:lpstr>
      <vt:lpstr>МАТЕМАТИКА</vt:lpstr>
      <vt:lpstr>Литературное чтение</vt:lpstr>
      <vt:lpstr>Литературное чтение 2 класс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Средневзвешенная  система оценки образовательных  достижений обучающихся</dc:title>
  <dc:creator>Леха</dc:creator>
  <cp:lastModifiedBy>Пользователь Windows</cp:lastModifiedBy>
  <cp:revision>25</cp:revision>
  <dcterms:created xsi:type="dcterms:W3CDTF">2018-08-29T10:18:35Z</dcterms:created>
  <dcterms:modified xsi:type="dcterms:W3CDTF">2023-04-21T13:25:10Z</dcterms:modified>
</cp:coreProperties>
</file>