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76" r:id="rId6"/>
    <p:sldId id="277" r:id="rId7"/>
    <p:sldId id="264" r:id="rId8"/>
    <p:sldId id="270" r:id="rId9"/>
    <p:sldId id="271" r:id="rId10"/>
    <p:sldId id="272" r:id="rId11"/>
    <p:sldId id="273" r:id="rId12"/>
    <p:sldId id="274" r:id="rId13"/>
    <p:sldId id="259" r:id="rId14"/>
    <p:sldId id="275" r:id="rId15"/>
    <p:sldId id="266" r:id="rId16"/>
    <p:sldId id="267" r:id="rId17"/>
    <p:sldId id="268" r:id="rId18"/>
    <p:sldId id="269" r:id="rId19"/>
    <p:sldId id="26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32CE-3033-4CF2-9FD0-8B373FBB29E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B61F-F822-446F-96CA-7713758E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0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3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7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tolerance='0'&gt;&lt;/answer&gt;&lt;points&gt;&lt;/points&gt;&lt;time&gt;60&lt;/time&gt;&lt;difficulty&gt;1&lt;/difficulty&gt;&lt;hint&gt;&lt;/hint&gt;&lt;remark&gt;&lt;/remark&gt;&lt;/field&gt;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8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tolerance='0'&gt;&lt;/answer&gt;&lt;points&gt;10&lt;/points&gt;&lt;time&gt;60&lt;/time&gt;&lt;difficulty&gt;1&lt;/difficulty&gt;&lt;hint&gt;&lt;/hint&gt;&lt;remark&gt;&lt;/remark&gt;&lt;/field&gt;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&lt;field&gt;&lt;classify&gt;1&lt;/classify&gt;&lt;mode type='1' subtype='1'&gt;1&lt;/mode&gt;&lt;options&gt;3&lt;/options&gt;&lt;answer choice='0000000000' weight='0,0,0' tolerance='0'&gt;&lt;/answer&gt;&lt;points&gt;10&lt;/points&gt;&lt;time&gt;60&lt;/time&gt;&lt;difficulty&gt;1&lt;/difficulty&gt;&lt;hint&gt;&lt;/hint&gt;&lt;remark&gt;&lt;/remark&gt;&lt;/field&gt;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6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D040-D364-4B28-84B7-C063E22C12F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C7F4-E496-48EA-97B1-E93BFF7542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2.zlatds95.ru/wp-content/uploads/2012/05/mnen2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клад болота национальных парков 3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" y="-5039"/>
            <a:ext cx="9150718" cy="68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441" y="1789031"/>
            <a:ext cx="7772400" cy="216024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br>
              <a:rPr lang="ru-RU" sz="4800" b="1" dirty="0">
                <a:solidFill>
                  <a:srgbClr val="7030A0"/>
                </a:solidFill>
              </a:rPr>
            </a:br>
            <a:r>
              <a:rPr lang="ru-RU" sz="4800" b="1" dirty="0">
                <a:solidFill>
                  <a:srgbClr val="7030A0"/>
                </a:solidFill>
              </a:rPr>
              <a:t>Воспитание самостоятельности и ответственности у ребенка</a:t>
            </a:r>
            <a:br>
              <a:rPr lang="ru-RU" sz="4800" dirty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80B9C78-1068-43B9-BACB-70B56442F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56" y="5081630"/>
            <a:ext cx="3816424" cy="12241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Составила Кузнецкая В.И.,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МБОУ г. Иркутска СОШ №71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3E7CC-45B7-4B5A-B56D-585FA2E9CFAA}"/>
              </a:ext>
            </a:extLst>
          </p:cNvPr>
          <p:cNvSpPr txBox="1"/>
          <p:nvPr/>
        </p:nvSpPr>
        <p:spPr>
          <a:xfrm>
            <a:off x="1907704" y="332656"/>
            <a:ext cx="568863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6049" y="1988840"/>
            <a:ext cx="5112568" cy="544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967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                                     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inherit"/>
                <a:cs typeface="Arial" pitchFamily="34" charset="0"/>
              </a:rPr>
              <a:t>Наша армия   родная 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И отважна и сильна. 	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Никому не угрожая, 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Охраняет нас она.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Оттого мы любим с детства 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Этот праздник в феврале.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Слава Армии Российской —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Самой мирной на земле! 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2050" name="Picture 2" descr="http://blog2.zlatds95.ru/wp-content/uploads/2012/05/mnen21-150x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6" y="2924944"/>
            <a:ext cx="3384375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558" y="82451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8000"/>
                </a:solidFill>
                <a:latin typeface="inherit"/>
                <a:cs typeface="Arial" pitchFamily="34" charset="0"/>
              </a:rPr>
              <a:t>Мнемотехника помогает развивать: </a:t>
            </a:r>
            <a:endParaRPr lang="ru-RU" sz="2400" b="1" dirty="0">
              <a:solidFill>
                <a:prstClr val="black"/>
              </a:solidFill>
              <a:latin typeface="inherit"/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inherit"/>
                <a:cs typeface="Arial" pitchFamily="34" charset="0"/>
              </a:rPr>
              <a:t>- ассоциативное мышление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inherit"/>
                <a:cs typeface="Arial" pitchFamily="34" charset="0"/>
              </a:rPr>
              <a:t>- зрительную и слуховую память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inherit"/>
                <a:cs typeface="Arial" pitchFamily="34" charset="0"/>
              </a:rPr>
              <a:t>- зрительное и слуховое внимание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inherit"/>
                <a:cs typeface="Arial" pitchFamily="34" charset="0"/>
              </a:rPr>
              <a:t>- воображение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466" y="116632"/>
            <a:ext cx="81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Заучить стихотворение наизусть</a:t>
            </a:r>
          </a:p>
        </p:txBody>
      </p:sp>
    </p:spTree>
    <p:extLst>
      <p:ext uri="{BB962C8B-B14F-4D97-AF65-F5344CB8AC3E}">
        <p14:creationId xmlns:p14="http://schemas.microsoft.com/office/powerpoint/2010/main" val="28758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Чтение книг вместе с детьми позитивно влияет на будущее ребенка Fit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176464" cy="30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501008"/>
            <a:ext cx="85801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675"/>
              </a:spcAft>
            </a:pPr>
            <a:r>
              <a:rPr lang="ru-RU" sz="2800" dirty="0">
                <a:latin typeface="Times New Roman"/>
                <a:ea typeface="Times New Roman"/>
              </a:rPr>
              <a:t>При работе с текстом, ребёнок читает текст сам, затем пересказывает, если не точно пересказал какое - то место, то попросите его прочитать ещё раз. Обязательно читайте с ребёнком книжки на ночь вслух, по очереди, рассматривайте иллюстрации, делитесь мнениями о прочитанном, если есть места, которые можно читать по ролям, то читайте по ролям.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138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8691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При выполнении домашнего задания по русскому языку обращайте внимание на выполнение задания полностью </a:t>
            </a:r>
          </a:p>
          <a:p>
            <a:r>
              <a:rPr lang="ru-RU" sz="2400" dirty="0">
                <a:latin typeface="Times New Roman"/>
                <a:ea typeface="Calibri"/>
              </a:rPr>
              <a:t>(их может быть несколько).</a:t>
            </a:r>
            <a:endParaRPr lang="ru-RU" sz="2400" dirty="0"/>
          </a:p>
        </p:txBody>
      </p:sp>
      <p:pic>
        <p:nvPicPr>
          <p:cNvPr id="3" name="Picture 2" descr="Методика обучения младших школьников - процесс организации обуч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990" y="162811"/>
            <a:ext cx="3171978" cy="211568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9" y="404664"/>
            <a:ext cx="621906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4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ЗнайКак.ру - ответы на все вопросы Ка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35" y="260648"/>
            <a:ext cx="3886209" cy="2592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75"/>
              </a:spcAft>
            </a:pPr>
            <a:r>
              <a:rPr lang="ru-RU" sz="3200" b="1" dirty="0">
                <a:latin typeface="Times New Roman"/>
                <a:ea typeface="Times New Roman"/>
              </a:rPr>
              <a:t>Что можно сделать для воспитания учебной самостоятельности?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52936"/>
            <a:ext cx="8784976" cy="37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b="1" dirty="0">
                <a:latin typeface="Times New Roman"/>
                <a:ea typeface="Times New Roman"/>
              </a:rPr>
              <a:t>Правило 1. </a:t>
            </a:r>
            <a:r>
              <a:rPr lang="ru-RU" sz="2800" dirty="0">
                <a:latin typeface="Times New Roman"/>
                <a:ea typeface="Times New Roman"/>
              </a:rPr>
              <a:t>Постепенно, но неуклонно снимайте с себя заботу и ответственность за учебу и личные дела Вашего ребенка и передавайте их ему.</a:t>
            </a:r>
          </a:p>
          <a:p>
            <a:pPr>
              <a:spcAft>
                <a:spcPts val="675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800" b="1" dirty="0">
                <a:latin typeface="Times New Roman"/>
                <a:ea typeface="Times New Roman"/>
              </a:rPr>
              <a:t>Правило 2. </a:t>
            </a:r>
            <a:r>
              <a:rPr lang="ru-RU" sz="2800" dirty="0">
                <a:latin typeface="Times New Roman"/>
                <a:ea typeface="Times New Roman"/>
              </a:rPr>
              <a:t>Попробуйте сначала помогать ему ровно настолько, насколько он в этом действительно нуждается, и ни в коем случае не делайте за ребенка то, что он может выполнить сам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648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b="1" dirty="0">
                <a:latin typeface="Times New Roman"/>
                <a:ea typeface="Times New Roman"/>
              </a:rPr>
              <a:t>Правило 3. </a:t>
            </a:r>
            <a:r>
              <a:rPr lang="ru-RU" sz="2800" dirty="0">
                <a:latin typeface="Times New Roman"/>
                <a:ea typeface="Times New Roman"/>
              </a:rPr>
              <a:t>Наберитесь мужества и позвольте своему чаду встретиться с негативными последствиями несделанных домашних заданий, чтобы он научился быть самостоятельным</a:t>
            </a:r>
          </a:p>
          <a:p>
            <a:pPr>
              <a:spcAft>
                <a:spcPts val="675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800" b="1" dirty="0">
                <a:latin typeface="Times New Roman"/>
                <a:ea typeface="Times New Roman"/>
              </a:rPr>
              <a:t>Правило 4. </a:t>
            </a:r>
            <a:r>
              <a:rPr lang="ru-RU" sz="2800" dirty="0">
                <a:latin typeface="Times New Roman"/>
                <a:ea typeface="Times New Roman"/>
              </a:rPr>
              <a:t>Не ругайте его за то, что он просит Вас о помощи. Ведь если Вы что-то делали не так, а теперь поняли, что ошибались и решили измениться, то опять же ребенок не виноват и не должен страдать из-за чужих промахов</a:t>
            </a:r>
          </a:p>
          <a:p>
            <a:pPr>
              <a:spcAft>
                <a:spcPts val="675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800" b="1" dirty="0">
                <a:latin typeface="Times New Roman"/>
                <a:ea typeface="Times New Roman"/>
              </a:rPr>
              <a:t>Правило 5. </a:t>
            </a:r>
            <a:r>
              <a:rPr lang="ru-RU" sz="2800" dirty="0">
                <a:latin typeface="Times New Roman"/>
                <a:ea typeface="Times New Roman"/>
              </a:rPr>
              <a:t>Помните: если ребенок самостоятелен, то он самостоятелен во всём, а не только за письменным столом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05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654" y="537321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3.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Предпочитает проводить больше времени вне дома, в своей компании.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4" descr="Каталог файлов - Персональный сай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6611" y="533451"/>
            <a:ext cx="2923385" cy="21925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отказывается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посещать школу. </a:t>
            </a:r>
            <a:r>
              <a:rPr lang="en-US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Делает домашние задания только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 контролем родителей.</a:t>
            </a:r>
            <a:endParaRPr lang="en-US" sz="3200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4908"/>
            <a:ext cx="2546078" cy="225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9884" y="3429000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2. </a:t>
            </a: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делает домашние задания самостоятельно, то это может длиться часами.</a:t>
            </a:r>
            <a:endParaRPr lang="en-US" sz="3200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084908"/>
            <a:ext cx="2088232" cy="272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TCIRS - QUES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714356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Ничего не хочет делать по дому. Устраивает беспорядок и отказывается убирать за собой.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2.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 обманывает, а когда обман раскрывается, особенно по этому поводу не переживает.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3.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Ничего не рассказывает о своих делах, очень скрытен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GTCIRS - QUES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785794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 не слышит, что ему говорят, приходится повторять много раз.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школы не идёт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домой сразу, а бродит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неизвестно где.</a:t>
            </a: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3.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 ссорится со своим братом (сестрой</a:t>
            </a: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170" name="Picture 2" descr="Библиотека изображений &quot;РИА Новости&quot; :: Иллюст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4246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TCIRS - QUES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571480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 хуже учиться, но не расстраивается из-за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плохих отметок.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333333"/>
                </a:solidFill>
                <a:latin typeface="MS Gothic" pitchFamily="49" charset="-128"/>
                <a:ea typeface="MS Gothic" pitchFamily="49" charset="-128"/>
                <a:cs typeface="Arial" pitchFamily="34" charset="0"/>
              </a:rPr>
              <a:t>2.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Плохо ладит с отцом (матерью, бабушкой, дедушкой или другими родственниками, живущими с вами).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Не следит за своими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вещами, бросает их, где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попало.</a:t>
            </a:r>
            <a:endParaRPr lang="ru-RU" sz="3200" dirty="0"/>
          </a:p>
        </p:txBody>
      </p:sp>
      <p:pic>
        <p:nvPicPr>
          <p:cNvPr id="3" name="Picture 6" descr="Lenta UA Новости Укра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444" y="337739"/>
            <a:ext cx="2589960" cy="1821066"/>
          </a:xfrm>
          <a:prstGeom prst="rect">
            <a:avLst/>
          </a:prstGeom>
          <a:noFill/>
        </p:spPr>
      </p:pic>
      <p:pic>
        <p:nvPicPr>
          <p:cNvPr id="6146" name="Picture 2" descr="Украсить детскую комнату своими руками фото - albero-classic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60" y="4238634"/>
            <a:ext cx="2975727" cy="23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TCIRS - QUES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4303" y="603608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Ничем не интересуется, отводит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времени </a:t>
            </a:r>
            <a:r>
              <a:rPr kumimoji="0" lang="ru-RU" sz="32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компьютерным играм.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924" y="213285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Плохо себя ведет, что доводит до бешенства родителей.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8636" y="4470665"/>
            <a:ext cx="540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Детские истерики. Вспышки раздражения и гнева.  </a:t>
            </a:r>
            <a:endParaRPr lang="ru-RU" sz="3200" dirty="0"/>
          </a:p>
        </p:txBody>
      </p:sp>
      <p:pic>
        <p:nvPicPr>
          <p:cNvPr id="9222" name="Picture 6" descr="Нервные дети. . Трудные дети. . Нервный ребенок, трудный ребенок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8" y="4177657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86" y="5235094"/>
            <a:ext cx="2149469" cy="15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Увлечение детей компьютерными играми &quot; Все о Hitman Absolution и не только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93" y="1772816"/>
            <a:ext cx="35125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TCIRS - QUEST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veselajashkola.ru/wp-content/uploads/images/9a9895f5ac7426973db3d86a1b095480-501x3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4180"/>
            <a:ext cx="477202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9981" y="4077072"/>
            <a:ext cx="8463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	Наступает момент, когда родители должны предоставить ребенку шанс сделать что-либо самостоятельно, чтобы развить в нем чувство ответственности.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й бизнес">
            <a:extLst>
              <a:ext uri="{FF2B5EF4-FFF2-40B4-BE49-F238E27FC236}">
                <a16:creationId xmlns:a16="http://schemas.microsoft.com/office/drawing/2014/main" id="{A6C87E25-C0BC-4302-B8F9-87D83C5A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A01575-AFA0-40B1-813B-84FA2107492E}"/>
              </a:ext>
            </a:extLst>
          </p:cNvPr>
          <p:cNvSpPr txBox="1">
            <a:spLocks/>
          </p:cNvSpPr>
          <p:nvPr/>
        </p:nvSpPr>
        <p:spPr>
          <a:xfrm>
            <a:off x="682441" y="1789031"/>
            <a:ext cx="7772400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800" b="1" dirty="0">
                <a:solidFill>
                  <a:srgbClr val="7030A0"/>
                </a:solidFill>
              </a:rPr>
            </a:br>
            <a:r>
              <a:rPr lang="ru-RU" sz="4800" b="1" dirty="0">
                <a:solidFill>
                  <a:srgbClr val="7030A0"/>
                </a:solidFill>
              </a:rPr>
              <a:t>Спасибо за внимание!</a:t>
            </a:r>
            <a:br>
              <a:rPr lang="ru-RU" sz="4800" dirty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005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6404" y="3656062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Именно с этого момента должны серьезно взяться за воспитание своего малыша и развивать в нем указанные чувства. Если упустить это время, из ребенка вырастет непутевый, безответственный, нерешительный и безнравственный взрослый человек.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veselajashkola.ru/wp-content/uploads/images/66bb9c66fc274937296a295e9b5b0c60-501x3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r="17988"/>
          <a:stretch/>
        </p:blipFill>
        <p:spPr bwMode="auto">
          <a:xfrm>
            <a:off x="6325050" y="903640"/>
            <a:ext cx="2466109" cy="2396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1608" y="116632"/>
            <a:ext cx="580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До определенного возраста родители несут ответственность за своего ребенка и делают все вместо него. Как только ребенок начинает ходить, говорить, осознавать, самостоятельно мыслить, в нем начинает развиваться чувство ответственности.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9933" y="1056545"/>
            <a:ext cx="4478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Воспитание самостоятельности и ответственности у ребенка не должно осуществляться без участия папы. Как правило, отец всегда является примером для своего чада, тем более, если речь идет о мальчике. </a:t>
            </a:r>
          </a:p>
        </p:txBody>
      </p:sp>
      <p:pic>
        <p:nvPicPr>
          <p:cNvPr id="4" name="Picture 2" descr="Всем мульта. Главным героем сериала является школьник по имени Арнол. - 2 Октября 2013 - Blog - Sergeyw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998248" cy="5369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496944" cy="503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Четыре кредо безответственности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это жизненная позиция инфанта;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это нежелание и неумение принимать решения;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это отсутствие навыков, позволяющих называть свой образ жизни взрослым типом; 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это не признание, а реальное состояние у человека постоянной (систематической) лени и бессилия.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34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784887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75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Чем опасна безответственность для самого человека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spcAft>
                <a:spcPts val="600"/>
              </a:spcAft>
            </a:pPr>
            <a:br>
              <a:rPr lang="ru-RU" sz="2800" dirty="0"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latin typeface="Times New Roman"/>
                <a:ea typeface="Times New Roman"/>
                <a:cs typeface="Times New Roman"/>
              </a:rPr>
              <a:t>        Недостатки безответственности опасны для самого человека тем, что лишают его многих благ: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нет шансов на успех;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беспомощность во всех начинаниях;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любые отношения заканчиваются крахом;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жизнь за чужой счет;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деградация личности.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78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19" y="260648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"Как приучить ребенка к самостоятельности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приготовлении уроков"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1.Нужно помочь ребёнку найти правильный режим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307" y="2434618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2.Выделить место для занятий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990" y="3095962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3. Определить наилучший порядок приготовления уроков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594" y="4223958"/>
            <a:ext cx="83118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4. У него стойкую привычку садиться за уроки вопреки желанию поиграть или погулять, сформировать умение быстро включаться в работу, вести её, не отвлекаясь, и в хорошем темпе.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269288"/>
            <a:ext cx="8712968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Проверить на своём ли месте стоит настольная лампа?</a:t>
            </a:r>
          </a:p>
          <a:p>
            <a:pPr marL="34290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 Проверить все ли задания записаны в дневнике, сверить расписание.</a:t>
            </a:r>
          </a:p>
          <a:p>
            <a:pPr marL="34290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Приготовить письменные принадлежности, дневник, тетради, учебники. Положить их на то место, которое им отведено на столе.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Школьные задания com русский 3 класс зимняя страни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6" y="789781"/>
            <a:ext cx="3293933" cy="34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332656"/>
            <a:ext cx="5076054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Садись за уроки в одно и тоже время.</a:t>
            </a:r>
          </a:p>
          <a:p>
            <a:pPr marL="342900" lvl="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Проветрить комнату за 10 минут до начала занятий.</a:t>
            </a:r>
          </a:p>
          <a:p>
            <a:pPr marL="342900" lvl="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Выключить радио, телевизор. В комнате, где ты работаешь должно быть тихо.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4173" y="3068959"/>
            <a:ext cx="503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75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Убрать всё лишнее со стола, чтобы ничего не отвлекало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80815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для презентац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8136"/>
            <a:ext cx="9122474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лакаты обучающ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" y="1412776"/>
            <a:ext cx="35271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176134"/>
            <a:ext cx="507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Таблицу умножения повесьте над кроватью или рабочим столом и учите по ней умножать и делить сразу. Радуйтесь вместе тому, что получается. Умножение на "5" учите по часам, по движению стрелки - и время научитесь узнавать, и таблицу усвоите. Всматривайтесь в каждый столбец, учите ребёнка находить закономерности и особенности.</a:t>
            </a:r>
            <a:endParaRPr lang="ru-RU" sz="2400" dirty="0"/>
          </a:p>
        </p:txBody>
      </p:sp>
      <p:pic>
        <p:nvPicPr>
          <p:cNvPr id="1028" name="Picture 4" descr="Таблица умно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6" y="4321461"/>
            <a:ext cx="3575007" cy="22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ор Картин в Сочи / Купить, узнать цену на сайте Покупст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08193"/>
            <a:ext cx="2200027" cy="18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521" y="98916"/>
            <a:ext cx="8788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3200" b="1" dirty="0">
                <a:latin typeface="Times New Roman"/>
                <a:ea typeface="Times New Roman"/>
              </a:rPr>
              <a:t>"Как же приучить ребёнка к самостоятельности в приготовлении уроков?"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1296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1703</Words>
  <Application>Microsoft Office PowerPoint</Application>
  <PresentationFormat>Экран (4:3)</PresentationFormat>
  <Paragraphs>103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MS Gothic</vt:lpstr>
      <vt:lpstr>Arial</vt:lpstr>
      <vt:lpstr>Calibri</vt:lpstr>
      <vt:lpstr>inherit</vt:lpstr>
      <vt:lpstr>Times New Roman</vt:lpstr>
      <vt:lpstr>Wingdings</vt:lpstr>
      <vt:lpstr>Тема Office</vt:lpstr>
      <vt:lpstr> Воспитание самостоятельности и ответственности у ребенка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самостоятельности и ответственности у ребенка</dc:title>
  <dc:creator>Кузнецкая</dc:creator>
  <cp:lastModifiedBy>Вера Кузнецкая</cp:lastModifiedBy>
  <cp:revision>29</cp:revision>
  <dcterms:created xsi:type="dcterms:W3CDTF">2015-04-27T12:34:31Z</dcterms:created>
  <dcterms:modified xsi:type="dcterms:W3CDTF">2024-03-02T10:51:19Z</dcterms:modified>
</cp:coreProperties>
</file>