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9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71" r:id="rId10"/>
    <p:sldId id="269" r:id="rId11"/>
    <p:sldId id="270" r:id="rId12"/>
    <p:sldId id="272" r:id="rId13"/>
    <p:sldId id="273" r:id="rId14"/>
    <p:sldId id="274" r:id="rId15"/>
    <p:sldId id="34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B49"/>
    <a:srgbClr val="59D15F"/>
    <a:srgbClr val="B5E9B6"/>
    <a:srgbClr val="2AA83F"/>
    <a:srgbClr val="33AF36"/>
    <a:srgbClr val="7DD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793" autoAdjust="0"/>
  </p:normalViewPr>
  <p:slideViewPr>
    <p:cSldViewPr>
      <p:cViewPr>
        <p:scale>
          <a:sx n="118" d="100"/>
          <a:sy n="118" d="100"/>
        </p:scale>
        <p:origin x="-25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C6643A-9950-445D-8653-143392340D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A6425-1F81-42AE-BEB5-FCCC89666A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D6BB4-3F24-4B40-AAA1-E504C250B2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450A2-AD5A-4CB0-91B8-DA2ED3D5D4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43B6B4-1FF2-4F9A-812F-DD99ED9000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2668-2E03-497C-8BF5-463DAE3764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EBFF6-7605-43D9-91A1-DB56688B13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06F85-2A30-4100-A6D8-5290630F7E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16E46-484F-4703-A5F1-0E7EEAA67B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79DDC-20F8-4508-BED1-03C0D8C864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48A6CC-D3F9-4862-AF8D-A10E7D757E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350">
              <a:srgbClr val="9EBA71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D1A4A7-25D3-45FB-B84D-C3780CFDD3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31640" y="1268760"/>
            <a:ext cx="6048399" cy="151251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Иркутск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-11439"/>
            <a:ext cx="118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411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285875" y="0"/>
            <a:ext cx="7427913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Иркутский острог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143000" y="928688"/>
            <a:ext cx="77057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i="0"/>
              <a:t>Новое русское поселение оказалось в центре пересечения важнейших торгово-промысловых путей. </a:t>
            </a:r>
            <a:endParaRPr lang="ru-RU" sz="2800" i="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79388" y="3429000"/>
            <a:ext cx="4897437" cy="3276600"/>
          </a:xfrm>
          <a:prstGeom prst="rect">
            <a:avLst/>
          </a:prstGeom>
          <a:solidFill>
            <a:srgbClr val="B5E9B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6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1670 году, по чертежу иркутского управителя Андрея </a:t>
            </a:r>
            <a:r>
              <a:rPr lang="ru-RU" sz="2600" i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Барнешлева</a:t>
            </a:r>
            <a:r>
              <a:rPr lang="ru-RU" sz="26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был возведён новый острог, который превосходил прежний в 35 раз. Длина каждой стены составляла 108 метров, а высота - 7 метров.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4" descr="st_irk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071688"/>
            <a:ext cx="4298950" cy="321468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a3memo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196975"/>
            <a:ext cx="3919537" cy="5400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-315913"/>
            <a:ext cx="1187450" cy="6858001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8435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Иркутский острог</a:t>
            </a:r>
          </a:p>
        </p:txBody>
      </p:sp>
      <p:pic>
        <p:nvPicPr>
          <p:cNvPr id="18440" name="Picture 8" descr="hkart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80857">
            <a:off x="255588" y="3632200"/>
            <a:ext cx="5473700" cy="2695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443" name="Picture 11" descr="hkarta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1072">
            <a:off x="900113" y="1125538"/>
            <a:ext cx="4249737" cy="229393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483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Город Иркутск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403350" y="1196975"/>
            <a:ext cx="74898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i="0"/>
              <a:t>В 1682 году Иркутск становится центром самостоятельного уезда. Спустя четыре года в 1686, поселение получило статус </a:t>
            </a:r>
            <a:br>
              <a:rPr lang="ru-RU" sz="2800" i="0"/>
            </a:br>
            <a:r>
              <a:rPr lang="ru-RU" sz="2800" i="0"/>
              <a:t>города</a:t>
            </a:r>
          </a:p>
        </p:txBody>
      </p:sp>
      <p:pic>
        <p:nvPicPr>
          <p:cNvPr id="20487" name="Picture 7" descr="st_irk011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636838"/>
            <a:ext cx="5400675" cy="39973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1507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Символика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348038" y="1196975"/>
            <a:ext cx="5545137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i="0"/>
              <a:t>В 1690 году Иркутск обзавелся печатью и гербом. На гербе был изображён древний пещерный тигр-бабр с соболем в зубах. </a:t>
            </a:r>
          </a:p>
          <a:p>
            <a:pPr algn="just"/>
            <a:endParaRPr lang="ru-RU" i="0"/>
          </a:p>
          <a:p>
            <a:pPr algn="just"/>
            <a:r>
              <a:rPr lang="ru-RU" sz="2800" i="0"/>
              <a:t>Бабр-тигр воплощал мощь и величие</a:t>
            </a:r>
            <a:r>
              <a:rPr lang="en-US" sz="2800" i="0"/>
              <a:t> </a:t>
            </a:r>
            <a:r>
              <a:rPr lang="ru-RU" sz="2800" i="0"/>
              <a:t>Сибири, простиравшейся до Тихого океана. Соболь же, которого несёт людям бабр, - символ несметных богатств Сибири </a:t>
            </a:r>
          </a:p>
        </p:txBody>
      </p:sp>
      <p:pic>
        <p:nvPicPr>
          <p:cNvPr id="14342" name="Picture 8" descr="38_irk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84313"/>
            <a:ext cx="30305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2531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Символика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403350" y="1196975"/>
            <a:ext cx="74898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i="0"/>
              <a:t>Герб города и теперь помещается на гербовых печатях, на зданиях городской Думы, герб есть и на флаге города Иркутска. Он зарегистрирован при Президенте России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427538" y="3644900"/>
            <a:ext cx="4321175" cy="2570163"/>
            <a:chOff x="2789" y="2296"/>
            <a:chExt cx="2722" cy="1619"/>
          </a:xfrm>
        </p:grpSpPr>
        <p:sp>
          <p:nvSpPr>
            <p:cNvPr id="15368" name="Rectangle 10"/>
            <p:cNvSpPr>
              <a:spLocks noChangeArrowheads="1"/>
            </p:cNvSpPr>
            <p:nvPr/>
          </p:nvSpPr>
          <p:spPr bwMode="auto">
            <a:xfrm>
              <a:off x="2789" y="2296"/>
              <a:ext cx="2495" cy="15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69" name="Picture 8" descr="irkutsk"/>
            <p:cNvPicPr>
              <a:picLocks noChangeAspect="1" noChangeArrowheads="1"/>
            </p:cNvPicPr>
            <p:nvPr/>
          </p:nvPicPr>
          <p:blipFill>
            <a:blip r:embed="rId3"/>
            <a:srcRect t="2840"/>
            <a:stretch>
              <a:fillRect/>
            </a:stretch>
          </p:blipFill>
          <p:spPr bwMode="auto">
            <a:xfrm>
              <a:off x="2789" y="2341"/>
              <a:ext cx="2722" cy="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7" name="Picture 9" descr="g_irkutsk_c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573463"/>
            <a:ext cx="2379662" cy="29511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411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57188" y="4929188"/>
            <a:ext cx="6643687" cy="1692275"/>
          </a:xfrm>
          <a:prstGeom prst="rect">
            <a:avLst/>
          </a:prstGeom>
          <a:solidFill>
            <a:srgbClr val="B5E9B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6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Прошли века, и как нам дорог</a:t>
            </a:r>
          </a:p>
          <a:p>
            <a:pPr>
              <a:defRPr/>
            </a:pPr>
            <a:r>
              <a:rPr lang="ru-RU" sz="26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Здесь каждый дом, проспект, квартал.</a:t>
            </a:r>
          </a:p>
          <a:p>
            <a:pPr>
              <a:defRPr/>
            </a:pPr>
            <a:r>
              <a:rPr lang="ru-RU" sz="26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Архитектурный древний город</a:t>
            </a:r>
          </a:p>
          <a:p>
            <a:pPr>
              <a:defRPr/>
            </a:pPr>
            <a:r>
              <a:rPr lang="ru-RU" sz="26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Еще красивей нынче стал.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8" descr="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714375"/>
            <a:ext cx="6165850" cy="3968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197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Первопроходцы</a:t>
            </a:r>
          </a:p>
        </p:txBody>
      </p:sp>
      <p:pic>
        <p:nvPicPr>
          <p:cNvPr id="3077" name="Picture 11" descr="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268413"/>
            <a:ext cx="7416800" cy="5378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50825" y="1700213"/>
            <a:ext cx="4464050" cy="2663825"/>
          </a:xfrm>
          <a:prstGeom prst="rect">
            <a:avLst/>
          </a:prstGeom>
          <a:solidFill>
            <a:srgbClr val="B5E9B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0" dirty="0"/>
              <a:t>Освоение территории иркутской губернии русскими началось в первой половине 17 века. Большую роль сыграли землепроходцы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43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Первопроходцы</a:t>
            </a:r>
          </a:p>
        </p:txBody>
      </p:sp>
      <p:pic>
        <p:nvPicPr>
          <p:cNvPr id="4101" name="Picture 7" descr="ma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341438"/>
            <a:ext cx="5688012" cy="53038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50825" y="1628775"/>
            <a:ext cx="3854450" cy="3517900"/>
          </a:xfrm>
          <a:prstGeom prst="rect">
            <a:avLst/>
          </a:prstGeom>
          <a:solidFill>
            <a:srgbClr val="B5E9B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0" dirty="0"/>
              <a:t>Первым из них был Пантелей </a:t>
            </a:r>
            <a:r>
              <a:rPr lang="ru-RU" sz="2800" i="0" dirty="0" err="1"/>
              <a:t>Демидович</a:t>
            </a:r>
            <a:r>
              <a:rPr lang="ru-RU" sz="2800" i="0" dirty="0"/>
              <a:t> </a:t>
            </a:r>
            <a:r>
              <a:rPr lang="ru-RU" sz="2800" i="0" dirty="0" err="1"/>
              <a:t>Пянда</a:t>
            </a:r>
            <a:r>
              <a:rPr lang="ru-RU" sz="2800" i="0" dirty="0"/>
              <a:t> (1620-1623гг.). </a:t>
            </a:r>
            <a:br>
              <a:rPr lang="ru-RU" sz="2800" i="0" dirty="0"/>
            </a:br>
            <a:r>
              <a:rPr lang="ru-RU" sz="2800" i="0" dirty="0"/>
              <a:t>Он положил начало открытию русскими Восточной Сибири, в особенности Иркутской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1267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Первопроходцы</a:t>
            </a:r>
          </a:p>
        </p:txBody>
      </p:sp>
      <p:pic>
        <p:nvPicPr>
          <p:cNvPr id="5125" name="Picture 6" descr="ma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341438"/>
            <a:ext cx="5688012" cy="53038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0825" y="1628775"/>
            <a:ext cx="4537075" cy="2678113"/>
          </a:xfrm>
          <a:prstGeom prst="rect">
            <a:avLst/>
          </a:prstGeom>
          <a:solidFill>
            <a:srgbClr val="B5E9B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0" dirty="0"/>
              <a:t>Вслед за </a:t>
            </a:r>
            <a:r>
              <a:rPr lang="ru-RU" sz="2800" i="0" dirty="0" err="1"/>
              <a:t>Пяндой</a:t>
            </a:r>
            <a:r>
              <a:rPr lang="ru-RU" sz="2800" i="0" dirty="0"/>
              <a:t>  по Ангаре пришли другие землепроходцы: </a:t>
            </a:r>
            <a:endParaRPr lang="en-US" sz="2800" i="0" dirty="0"/>
          </a:p>
          <a:p>
            <a:pPr>
              <a:defRPr/>
            </a:pPr>
            <a:r>
              <a:rPr lang="ru-RU" sz="2800" i="0" dirty="0"/>
              <a:t>Савин (1624г.), </a:t>
            </a:r>
            <a:r>
              <a:rPr lang="ru-RU" sz="2800" i="0" dirty="0" err="1"/>
              <a:t>Тюменцев</a:t>
            </a:r>
            <a:r>
              <a:rPr lang="ru-RU" sz="2800" i="0" dirty="0"/>
              <a:t> (1625г.), Бугор (1628г.), </a:t>
            </a:r>
            <a:br>
              <a:rPr lang="ru-RU" sz="2800" i="0" dirty="0"/>
            </a:br>
            <a:r>
              <a:rPr lang="ru-RU" sz="2800" i="0" dirty="0"/>
              <a:t>Хрипунов (1629г.).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828883" flipH="1">
            <a:off x="6156325" y="5084763"/>
            <a:ext cx="792163" cy="15128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059 h 21600"/>
              <a:gd name="T14" fmla="*/ 19831 w 21600"/>
              <a:gd name="T15" fmla="*/ 80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275" y="0"/>
                </a:lnTo>
                <a:lnTo>
                  <a:pt x="16275" y="4059"/>
                </a:lnTo>
                <a:lnTo>
                  <a:pt x="12427" y="4059"/>
                </a:lnTo>
                <a:cubicBezTo>
                  <a:pt x="5564" y="4059"/>
                  <a:pt x="0" y="7685"/>
                  <a:pt x="0" y="12158"/>
                </a:cubicBezTo>
                <a:lnTo>
                  <a:pt x="0" y="21600"/>
                </a:lnTo>
                <a:lnTo>
                  <a:pt x="4129" y="21600"/>
                </a:lnTo>
                <a:lnTo>
                  <a:pt x="4129" y="12158"/>
                </a:lnTo>
                <a:cubicBezTo>
                  <a:pt x="4129" y="9916"/>
                  <a:pt x="7844" y="8099"/>
                  <a:pt x="12427" y="8099"/>
                </a:cubicBezTo>
                <a:lnTo>
                  <a:pt x="16275" y="8099"/>
                </a:lnTo>
                <a:lnTo>
                  <a:pt x="16275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4023754">
            <a:off x="5471319" y="4329906"/>
            <a:ext cx="649288" cy="11525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4234696" flipH="1">
            <a:off x="5976144" y="3898106"/>
            <a:ext cx="936625" cy="1008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059 h 21600"/>
              <a:gd name="T14" fmla="*/ 19831 w 21600"/>
              <a:gd name="T15" fmla="*/ 80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275" y="0"/>
                </a:lnTo>
                <a:lnTo>
                  <a:pt x="16275" y="4059"/>
                </a:lnTo>
                <a:lnTo>
                  <a:pt x="12427" y="4059"/>
                </a:lnTo>
                <a:cubicBezTo>
                  <a:pt x="5564" y="4059"/>
                  <a:pt x="0" y="7685"/>
                  <a:pt x="0" y="12158"/>
                </a:cubicBezTo>
                <a:lnTo>
                  <a:pt x="0" y="21600"/>
                </a:lnTo>
                <a:lnTo>
                  <a:pt x="4129" y="21600"/>
                </a:lnTo>
                <a:lnTo>
                  <a:pt x="4129" y="12158"/>
                </a:lnTo>
                <a:cubicBezTo>
                  <a:pt x="4129" y="9916"/>
                  <a:pt x="7844" y="8099"/>
                  <a:pt x="12427" y="8099"/>
                </a:cubicBezTo>
                <a:lnTo>
                  <a:pt x="16275" y="8099"/>
                </a:lnTo>
                <a:lnTo>
                  <a:pt x="16275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 animBg="1"/>
      <p:bldP spid="11277" grpId="0" animBg="1"/>
      <p:bldP spid="11278" grpId="0" animBg="1"/>
      <p:bldP spid="112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sh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4913" y="1196975"/>
            <a:ext cx="2613025" cy="5470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2291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Первопроходцы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1331913" y="1196975"/>
            <a:ext cx="54006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0"/>
              <a:t>Землепроходцы, продвигаясь на восток, шли неизведанными путями. В отчётах, чертежах, описаниях земель, содержались ценные географические сведения о природе области, о «мягком золоте» (пушнине), о богатствах недр. Суровом климате этих мест и местных жителях (тунгусах и бурятах).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4339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Первопроходцы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476375" y="1557338"/>
            <a:ext cx="338296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0"/>
              <a:t>Их сведения заинтересовали промышленников, купцов и крестьян, которые вслед за ними пришли в Восточную Сибирь и стали осваивать её ресурсы.</a:t>
            </a:r>
          </a:p>
        </p:txBody>
      </p:sp>
      <p:pic>
        <p:nvPicPr>
          <p:cNvPr id="14343" name="Picture 7" descr="p6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412875"/>
            <a:ext cx="3886200" cy="5080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5363" name="Picture 3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Первопроходцы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403350" y="1196975"/>
            <a:ext cx="54737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0"/>
              <a:t>В 1647  году в Прибайкалье с отрядом в 96 человек ходил </a:t>
            </a:r>
            <a:br>
              <a:rPr lang="ru-RU" sz="2800" i="0"/>
            </a:br>
            <a:r>
              <a:rPr lang="ru-RU" sz="2800" i="0"/>
              <a:t>казачий атаман Иван </a:t>
            </a:r>
            <a:br>
              <a:rPr lang="ru-RU" sz="2800" i="0"/>
            </a:br>
            <a:r>
              <a:rPr lang="ru-RU" sz="2800" i="0"/>
              <a:t>Похабов. Тогда же он предпринял лыжный </a:t>
            </a:r>
            <a:br>
              <a:rPr lang="ru-RU" sz="2800" i="0"/>
            </a:br>
            <a:r>
              <a:rPr lang="ru-RU" sz="2800" i="0"/>
              <a:t>поход в долину Иркута. </a:t>
            </a:r>
            <a:br>
              <a:rPr lang="ru-RU" sz="2800" i="0"/>
            </a:br>
            <a:endParaRPr lang="ru-RU" sz="2800" i="0"/>
          </a:p>
        </p:txBody>
      </p:sp>
      <p:pic>
        <p:nvPicPr>
          <p:cNvPr id="15370" name="Picture 10" descr="p23_big"/>
          <p:cNvPicPr>
            <a:picLocks noChangeAspect="1" noChangeArrowheads="1"/>
          </p:cNvPicPr>
          <p:nvPr/>
        </p:nvPicPr>
        <p:blipFill>
          <a:blip r:embed="rId3"/>
          <a:srcRect l="4437" r="8333"/>
          <a:stretch>
            <a:fillRect/>
          </a:stretch>
        </p:blipFill>
        <p:spPr bwMode="auto">
          <a:xfrm>
            <a:off x="6084888" y="2205038"/>
            <a:ext cx="2808287" cy="4432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339975"/>
            <a:ext cx="5651500" cy="4518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6387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285875" y="0"/>
            <a:ext cx="7427913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Иркутский острог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14438" y="785813"/>
            <a:ext cx="7715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0"/>
              <a:t>В 1660г. сын Ивана Похабова Яков совершил новый поход на Иркут, где заложил 6 июля 1661 года острог, получивший название Яндашского, по имени местного князца Яндаши Дороги</a:t>
            </a:r>
            <a:r>
              <a:rPr lang="ru-RU" i="0"/>
              <a:t>.</a:t>
            </a:r>
          </a:p>
          <a:p>
            <a:endParaRPr lang="ru-RU" sz="2800" i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5750" y="3571875"/>
            <a:ext cx="3821113" cy="3108325"/>
          </a:xfrm>
          <a:prstGeom prst="rect">
            <a:avLst/>
          </a:prstGeom>
          <a:solidFill>
            <a:srgbClr val="B5E9B6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1661 год, как дата основания Иркутского острога, является единственной документально доказанной.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ost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565400"/>
            <a:ext cx="5054600" cy="4070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2AA8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7925" cy="12684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Иркутский острог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58888" y="1196975"/>
            <a:ext cx="7885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0"/>
              <a:t>Место для острога выбрали на берегу Ангары, «угожее для пашен и скотиной выпуск и сенные покосы и рыбные ловли всё близко…». 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395288" y="3213100"/>
            <a:ext cx="349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85750" y="4286250"/>
            <a:ext cx="4176713" cy="2246313"/>
          </a:xfrm>
          <a:prstGeom prst="rect">
            <a:avLst/>
          </a:prstGeom>
          <a:solidFill>
            <a:srgbClr val="B5E9B6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Острожек был мал, имел форму квадрата в длину – 9 саженей, в ширину – 8, по углам – 4 глухие башни.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1842</TotalTime>
  <Words>405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Иркутск</vt:lpstr>
      <vt:lpstr>Первопроходцы</vt:lpstr>
      <vt:lpstr>Первопроходцы</vt:lpstr>
      <vt:lpstr>Первопроходцы</vt:lpstr>
      <vt:lpstr>Первопроходцы</vt:lpstr>
      <vt:lpstr>Первопроходцы</vt:lpstr>
      <vt:lpstr>Первопроходцы</vt:lpstr>
      <vt:lpstr>Иркутский острог</vt:lpstr>
      <vt:lpstr>Иркутский острог</vt:lpstr>
      <vt:lpstr>Иркутский острог</vt:lpstr>
      <vt:lpstr>Иркутский острог</vt:lpstr>
      <vt:lpstr>Город Иркутск</vt:lpstr>
      <vt:lpstr>Символика</vt:lpstr>
      <vt:lpstr>Символика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TP</dc:creator>
  <cp:lastModifiedBy>Alex</cp:lastModifiedBy>
  <cp:revision>43</cp:revision>
  <dcterms:created xsi:type="dcterms:W3CDTF">2005-08-13T23:09:16Z</dcterms:created>
  <dcterms:modified xsi:type="dcterms:W3CDTF">2023-04-14T12:40:50Z</dcterms:modified>
</cp:coreProperties>
</file>