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67" r:id="rId5"/>
    <p:sldId id="272" r:id="rId6"/>
    <p:sldId id="273" r:id="rId7"/>
    <p:sldId id="278" r:id="rId8"/>
    <p:sldId id="274" r:id="rId9"/>
    <p:sldId id="275" r:id="rId10"/>
    <p:sldId id="276" r:id="rId11"/>
    <p:sldId id="279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 txBox="1">
            <a:spLocks noChangeArrowheads="1" noChangeShapeType="1" noTextEdit="1"/>
          </p:cNvSpPr>
          <p:nvPr/>
        </p:nvSpPr>
        <p:spPr bwMode="auto">
          <a:xfrm>
            <a:off x="2071670" y="4929198"/>
            <a:ext cx="6858048" cy="1371600"/>
          </a:xfrm>
          <a:prstGeom prst="rect">
            <a:avLst/>
          </a:prstGeom>
        </p:spPr>
        <p:txBody>
          <a:bodyPr vert="horz" wrap="none" numCol="1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14298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1052736"/>
            <a:ext cx="5715040" cy="14465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Детская агрессия </a:t>
            </a:r>
          </a:p>
          <a:p>
            <a:pPr algn="ctr"/>
            <a:r>
              <a:rPr lang="ru-RU" sz="4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ее профилактика</a:t>
            </a:r>
            <a:endParaRPr lang="ru-RU" sz="44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bambino.su/wp-content/uploads/img0_634418504968154049.jpg"/>
          <p:cNvPicPr>
            <a:picLocks noChangeAspect="1" noChangeArrowheads="1"/>
          </p:cNvPicPr>
          <p:nvPr/>
        </p:nvPicPr>
        <p:blipFill>
          <a:blip r:embed="rId2" cstate="print"/>
          <a:srcRect l="3419" t="5128"/>
          <a:stretch>
            <a:fillRect/>
          </a:stretch>
        </p:blipFill>
        <p:spPr bwMode="auto">
          <a:xfrm>
            <a:off x="395536" y="2708920"/>
            <a:ext cx="4398324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139952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Пентюхова</a:t>
            </a: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Юлия Михайловна, учитель начальных классов МБОУ г. Иркутска СОШ №71имени Н.А. Вилкова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758855" cy="584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детской агрессии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Не вмешиваться в спор детей.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Предложить другой способ выражения агрессии.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468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Отвлечь другим интересным </a:t>
            </a:r>
          </a:p>
          <a:p>
            <a:r>
              <a:rPr lang="ru-RU" sz="2400" dirty="0" smtClean="0"/>
              <a:t>  занятием.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Научить ребёнка прощать</a:t>
            </a:r>
          </a:p>
          <a:p>
            <a:r>
              <a:rPr lang="ru-RU" sz="2400" dirty="0" smtClean="0"/>
              <a:t>  и извиняться.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Публичный выговор за проступки </a:t>
            </a:r>
          </a:p>
          <a:p>
            <a:r>
              <a:rPr lang="ru-RU" sz="2400" dirty="0" smtClean="0"/>
              <a:t>  с серьёзными последствиями  (драка или другое    </a:t>
            </a:r>
          </a:p>
          <a:p>
            <a:r>
              <a:rPr lang="ru-RU" sz="2400" dirty="0" smtClean="0"/>
              <a:t>  проявление физической агрессии).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8924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Лишить ребёнка привилегий, но не на весь день (запретить заниматься любимым делом).</a:t>
            </a:r>
            <a:endParaRPr lang="ru-RU" dirty="0"/>
          </a:p>
        </p:txBody>
      </p:sp>
      <p:pic>
        <p:nvPicPr>
          <p:cNvPr id="1026" name="Picture 2" descr="http://s54.radikal.ru/i146/1007/94/3c46f48db26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1780998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http://centrdetstva.ru/agressiv.php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http://www.socrab.ru/simplequestions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http://azbuka-bukvar.com/author/alexmm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Интернет-ресурсы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092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http://www.kakprosto.ru/kak-251853-detskaya-zhestokost-kto-vinovat-i-chto-delat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0100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http://detsad-kitty.ru/oformlenye/list/print:page,1,3294-igry-s-agressivnymi-detmi.html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Агрессивностью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принято называть целенаправленное нанесение физического или психического ущерба другому человеку.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www.snob.ru/i/indoc/8c/rubric_issue_17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676432" cy="3007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786478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Какого ребенка можно назвать агрессивным?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нападает на других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Перекладывают свою вину на других.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окружающих видят угрозу, обиду.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испытывают негативные эмоции.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стремятся понимать других, своё «Я» для них важнее.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centrdetstva.ru/images/agressi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25144"/>
            <a:ext cx="3319515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35423"/>
              </p:ext>
            </p:extLst>
          </p:nvPr>
        </p:nvGraphicFramePr>
        <p:xfrm>
          <a:off x="392877" y="294968"/>
          <a:ext cx="8358245" cy="6449568"/>
        </p:xfrm>
        <a:graphic>
          <a:graphicData uri="http://schemas.openxmlformats.org/drawingml/2006/table">
            <a:tbl>
              <a:tblPr/>
              <a:tblGrid>
                <a:gridCol w="362699"/>
                <a:gridCol w="6559730"/>
                <a:gridCol w="718189"/>
                <a:gridCol w="717627"/>
              </a:tblGrid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Ребенок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Злой дух временами вселяется в него.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не может промолчать, когда чем-то недоволен.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Когда кто-то причиняет ему зло, он старается отплатить тем же.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Иногда без всякой причины хочет выругаться.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Бывает, что он с удовольствием ломает игрушки.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Иногда он так настаивает на чем-либо, что окружающие теряют терпение.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Он не прочь подразнить животных.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сердится, если ему кажется, что кто-то подшучивает над ним.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Кажется, что иногда у него вспыхивает желание сделать что-то плохое, шокирующее окружающих.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ответ на обычные распоряжения стремится сделать все наоборот.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Часто не по возрасту ворчлив.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Воспринимает себя как самостоятельного и решительного.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Любит быть первым, командовать, подчинять себе других.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Неудачи вызывают у него сильное раздражение, поиски виноватых.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Легко ссорится, вступает в драку.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Старается общаться с младшими и физически слабыми.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 него нередки периоды мрачной раздражительности.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считается со сверстниками, не уступает, не делится.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Уверен, что любое задание выполнит лучше всех.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Переспорить его трудно.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24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85728"/>
            <a:ext cx="7008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Почему они так себя ведут?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214422"/>
            <a:ext cx="5857916" cy="360098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привлечь внимание к себе.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защиты от явной угрозы.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отомстить обидчику.</a:t>
            </a:r>
          </a:p>
          <a:p>
            <a:pPr marL="514350" indent="-514350">
              <a:buAutoNum type="arabicPeriod" startAt="4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Желание утвердить своё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превосходство.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Стремление унизить другого ребёнка.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Не боятся быть наказанными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8143932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здесь агрессия - это уже самоцель,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жестокое и враждебное поведение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ocrab.ru/system/files/pictures/kap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48159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92696"/>
            <a:ext cx="5040560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Откуда берутся маленькие агрессоры?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Черты личности наследуются от родителей и далёких предков.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849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Влияние окружающего мира (семья, друзья, телевизор, компьютер).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3711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вполне подходящие условия воспитания.</a:t>
            </a:r>
          </a:p>
        </p:txBody>
      </p:sp>
      <p:pic>
        <p:nvPicPr>
          <p:cNvPr id="5122" name="Picture 2" descr="http://azbuka-bukvar.com/wp-content/uploads/2014/04/agressivniy-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13176"/>
            <a:ext cx="2208245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Picture 4" descr="http://st03.kakprosto.ru/tumb/538/images/article/2013/5/18/1_52551d1a5967052551d1a596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88640"/>
            <a:ext cx="2805705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рек. Супер бросок"/>
          <p:cNvPicPr>
            <a:picLocks noChangeAspect="1" noChangeArrowheads="1"/>
          </p:cNvPicPr>
          <p:nvPr/>
        </p:nvPicPr>
        <p:blipFill>
          <a:blip r:embed="rId2" cstate="print"/>
          <a:srcRect r="10673" b="7864"/>
          <a:stretch>
            <a:fillRect/>
          </a:stretch>
        </p:blipFill>
        <p:spPr bwMode="auto">
          <a:xfrm>
            <a:off x="611560" y="1124744"/>
            <a:ext cx="3149134" cy="2436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Просмотр темы - Фотосет:В гостях у сказки. Состоялся"/>
          <p:cNvPicPr>
            <a:picLocks noChangeAspect="1" noChangeArrowheads="1"/>
          </p:cNvPicPr>
          <p:nvPr/>
        </p:nvPicPr>
        <p:blipFill>
          <a:blip r:embed="rId3" cstate="print"/>
          <a:srcRect l="17836" r="9036"/>
          <a:stretch>
            <a:fillRect/>
          </a:stretch>
        </p:blipFill>
        <p:spPr bwMode="auto">
          <a:xfrm>
            <a:off x="6730398" y="2564904"/>
            <a:ext cx="1809337" cy="1856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Вещание комментариев Светулька в прямом эфи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1913143" cy="15305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ТВ передач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452013" cy="1885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Photo Fi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1192310" cy="2876888"/>
          </a:xfrm>
          <a:prstGeom prst="rect">
            <a:avLst/>
          </a:prstGeom>
          <a:noFill/>
        </p:spPr>
      </p:pic>
      <p:pic>
        <p:nvPicPr>
          <p:cNvPr id="1036" name="Picture 12" descr="Забавные сходства: похожие знаменитости, звёзды-двойники, известные люди, объекты и животные - Страница 357"/>
          <p:cNvPicPr>
            <a:picLocks noChangeAspect="1" noChangeArrowheads="1"/>
          </p:cNvPicPr>
          <p:nvPr/>
        </p:nvPicPr>
        <p:blipFill>
          <a:blip r:embed="rId7" cstate="print"/>
          <a:srcRect l="53049" b="11607"/>
          <a:stretch>
            <a:fillRect/>
          </a:stretch>
        </p:blipFill>
        <p:spPr bwMode="auto">
          <a:xfrm>
            <a:off x="2123728" y="4365104"/>
            <a:ext cx="1608196" cy="2067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8" name="Picture 14" descr="Иллюстрация 2 из 9 для Аленький цветочек (+ DVD) Лабиринт - книги. Источник: Ляпина Ольга Станиславовна"/>
          <p:cNvPicPr>
            <a:picLocks noChangeAspect="1" noChangeArrowheads="1"/>
          </p:cNvPicPr>
          <p:nvPr/>
        </p:nvPicPr>
        <p:blipFill>
          <a:blip r:embed="rId8" cstate="print"/>
          <a:srcRect l="18750" t="10938" r="30859"/>
          <a:stretch>
            <a:fillRect/>
          </a:stretch>
        </p:blipFill>
        <p:spPr bwMode="auto">
          <a:xfrm>
            <a:off x="4932040" y="2564904"/>
            <a:ext cx="1436266" cy="1903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188640"/>
            <a:ext cx="367240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Герои </a:t>
            </a:r>
          </a:p>
          <a:p>
            <a:pPr algn="ctr"/>
            <a:r>
              <a:rPr lang="ru-RU" sz="1600" b="1" dirty="0" smtClean="0"/>
              <a:t>американских мультфильмов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188640"/>
            <a:ext cx="28083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Героини русских сказок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68162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причины детской агрессии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7867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негативизм матери (ее отчужденность, равнодушие, постоянная критика)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0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безразличное отношение, игнорирование агрессивных проявлений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отношению к другим детям и взрослым (фактически поощрение агрессивного поведения)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143512"/>
            <a:ext cx="79296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суровость дисциплинарных воздействий (физическое наказание, психологическое давление, унижение).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286676" cy="13234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помочь ребёнку справиться с агрессией?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Важно, чтобы в семье были четкие правила и одинаковые требования к ребенку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общаться с ребёнком (лишний раз не кричать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него, почаще с ним играть в ролевые игры, разучивать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различные стишки, больше уделять внимания).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8286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smtClean="0"/>
              <a:t>Чаще хвалить и отмечать любые достижения ребёнка.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636"/>
            <a:ext cx="8429684" cy="138499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 помнить, что дети – это зеркало родителей.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Иногда достаточно изменить какие-то вещи в своем собственном поведении, чтобы малыш начал по-другому реагировать на внешние раздражители.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14&quot;&gt;&lt;property id=&quot;20148&quot; value=&quot;5&quot;/&gt;&lt;property id=&quot;20300&quot; value=&quot;Слайд 4&quot;/&gt;&lt;property id=&quot;20307&quot; value=&quot;267&quot;/&gt;&lt;/object&gt;&lt;object type=&quot;3&quot; unique_id=&quot;10171&quot;&gt;&lt;property id=&quot;20148&quot; value=&quot;5&quot;/&gt;&lt;property id=&quot;20300&quot; value=&quot;Слайд 2&quot;/&gt;&lt;property id=&quot;20307&quot; value=&quot;268&quot;/&gt;&lt;/object&gt;&lt;object type=&quot;3&quot; unique_id=&quot;10172&quot;&gt;&lt;property id=&quot;20148&quot; value=&quot;5&quot;/&gt;&lt;property id=&quot;20300&quot; value=&quot;Слайд 3&quot;/&gt;&lt;property id=&quot;20307&quot; value=&quot;271&quot;/&gt;&lt;/object&gt;&lt;object type=&quot;3&quot; unique_id=&quot;10173&quot;&gt;&lt;property id=&quot;20148&quot; value=&quot;5&quot;/&gt;&lt;property id=&quot;20300&quot; value=&quot;Слайд 5&quot;/&gt;&lt;property id=&quot;20307&quot; value=&quot;272&quot;/&gt;&lt;/object&gt;&lt;object type=&quot;3&quot; unique_id=&quot;10174&quot;&gt;&lt;property id=&quot;20148&quot; value=&quot;5&quot;/&gt;&lt;property id=&quot;20300&quot; value=&quot;Слайд 6&quot;/&gt;&lt;property id=&quot;20307&quot; value=&quot;273&quot;/&gt;&lt;/object&gt;&lt;object type=&quot;3&quot; unique_id=&quot;10175&quot;&gt;&lt;property id=&quot;20148&quot; value=&quot;5&quot;/&gt;&lt;property id=&quot;20300&quot; value=&quot;Слайд 8&quot;/&gt;&lt;property id=&quot;20307&quot; value=&quot;274&quot;/&gt;&lt;/object&gt;&lt;object type=&quot;3&quot; unique_id=&quot;10176&quot;&gt;&lt;property id=&quot;20148&quot; value=&quot;5&quot;/&gt;&lt;property id=&quot;20300&quot; value=&quot;Слайд 9&quot;/&gt;&lt;property id=&quot;20307&quot; value=&quot;275&quot;/&gt;&lt;/object&gt;&lt;object type=&quot;3&quot; unique_id=&quot;10177&quot;&gt;&lt;property id=&quot;20148&quot; value=&quot;5&quot;/&gt;&lt;property id=&quot;20300&quot; value=&quot;Слайд 10&quot;/&gt;&lt;property id=&quot;20307&quot; value=&quot;276&quot;/&gt;&lt;/object&gt;&lt;object type=&quot;3&quot; unique_id=&quot;10191&quot;&gt;&lt;property id=&quot;20148&quot; value=&quot;5&quot;/&gt;&lt;property id=&quot;20300&quot; value=&quot;Слайд 7&quot;/&gt;&lt;property id=&quot;20307&quot; value=&quot;27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</TotalTime>
  <Words>641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37</cp:revision>
  <dcterms:modified xsi:type="dcterms:W3CDTF">2023-02-16T08:04:00Z</dcterms:modified>
</cp:coreProperties>
</file>