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8" r:id="rId2"/>
    <p:sldId id="281" r:id="rId3"/>
    <p:sldId id="309" r:id="rId4"/>
    <p:sldId id="279" r:id="rId5"/>
    <p:sldId id="276" r:id="rId6"/>
    <p:sldId id="285" r:id="rId7"/>
    <p:sldId id="284" r:id="rId8"/>
    <p:sldId id="282" r:id="rId9"/>
    <p:sldId id="283" r:id="rId10"/>
    <p:sldId id="286" r:id="rId11"/>
    <p:sldId id="287" r:id="rId12"/>
    <p:sldId id="289" r:id="rId13"/>
    <p:sldId id="305" r:id="rId14"/>
    <p:sldId id="306" r:id="rId15"/>
    <p:sldId id="290" r:id="rId16"/>
    <p:sldId id="292" r:id="rId17"/>
    <p:sldId id="293" r:id="rId18"/>
    <p:sldId id="291" r:id="rId19"/>
    <p:sldId id="294" r:id="rId20"/>
    <p:sldId id="295" r:id="rId21"/>
    <p:sldId id="303" r:id="rId22"/>
    <p:sldId id="304" r:id="rId23"/>
    <p:sldId id="311" r:id="rId24"/>
    <p:sldId id="312" r:id="rId25"/>
    <p:sldId id="313" r:id="rId26"/>
    <p:sldId id="314" r:id="rId27"/>
    <p:sldId id="315" r:id="rId28"/>
    <p:sldId id="31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  <a:srgbClr val="660033"/>
    <a:srgbClr val="008000"/>
    <a:srgbClr val="E62A72"/>
    <a:srgbClr val="EC7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16" autoAdjust="0"/>
  </p:normalViewPr>
  <p:slideViewPr>
    <p:cSldViewPr>
      <p:cViewPr>
        <p:scale>
          <a:sx n="66" d="100"/>
          <a:sy n="66" d="100"/>
        </p:scale>
        <p:origin x="-20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CBCF9-3D05-48A3-A6A1-CE3C07A9F728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185A8-B01D-4AF1-A3CF-F9DC75193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57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0D145-4057-4CBC-A13D-4E621544AE88}" type="datetimeFigureOut">
              <a:rPr lang="ru-RU"/>
              <a:pPr>
                <a:defRPr/>
              </a:pPr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CDCB2-1EF9-433D-B20C-5025788C7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769540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3BD3-F3A7-4A0E-B072-DAEF3B12F961}" type="datetimeFigureOut">
              <a:rPr lang="ru-RU"/>
              <a:pPr>
                <a:defRPr/>
              </a:pPr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FAA68-0C4F-4D2F-8A80-684ADC5A4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47870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C2FF4-0901-40E0-A7AD-390A1F028532}" type="datetimeFigureOut">
              <a:rPr lang="ru-RU"/>
              <a:pPr>
                <a:defRPr/>
              </a:pPr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A7102-7046-4D21-A3AF-DA9B91C2C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967178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40967-5E10-47C5-82F2-C0013FD86361}" type="datetimeFigureOut">
              <a:rPr lang="ru-RU"/>
              <a:pPr>
                <a:defRPr/>
              </a:pPr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91A1D-F790-467E-9848-36126083B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9054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DA26C-47AE-4F57-A63A-B685943429E0}" type="datetimeFigureOut">
              <a:rPr lang="ru-RU"/>
              <a:pPr>
                <a:defRPr/>
              </a:pPr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971A7-28F4-44B5-8435-728DDD90F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775149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64E84-1A44-4C78-8953-2AE0D6FCA633}" type="datetimeFigureOut">
              <a:rPr lang="ru-RU"/>
              <a:pPr>
                <a:defRPr/>
              </a:pPr>
              <a:t>25.08.2022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DC9B7-1C9E-4F13-BEC1-27DB46E5A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88896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FC450-28DC-4787-8C52-34A17C038F7E}" type="datetimeFigureOut">
              <a:rPr lang="ru-RU"/>
              <a:pPr>
                <a:defRPr/>
              </a:pPr>
              <a:t>25.08.2022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230D6-BC12-4240-B50E-FEC40DF2B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513683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E33E-CCDC-486B-AE40-BD988684225E}" type="datetimeFigureOut">
              <a:rPr lang="ru-RU"/>
              <a:pPr>
                <a:defRPr/>
              </a:pPr>
              <a:t>25.08.2022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1F672-D13A-49E4-AF38-ED87A094D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371787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D38FB-7F55-486B-BF9A-325D63AA93EB}" type="datetimeFigureOut">
              <a:rPr lang="ru-RU"/>
              <a:pPr>
                <a:defRPr/>
              </a:pPr>
              <a:t>25.08.2022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BDD86-C879-482B-9E1E-A9783DE3D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578974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1C55C-4AA6-42A3-848E-14F45FA5753E}" type="datetimeFigureOut">
              <a:rPr lang="ru-RU"/>
              <a:pPr>
                <a:defRPr/>
              </a:pPr>
              <a:t>25.08.2022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DC4AE-D4BF-430B-B395-92C74781D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038308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C8927-4FD5-400C-9172-CBFD3A369068}" type="datetimeFigureOut">
              <a:rPr lang="ru-RU"/>
              <a:pPr>
                <a:defRPr/>
              </a:pPr>
              <a:t>25.08.2022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B81E9-493F-4830-9261-FDD81D681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144046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AF979E-67F3-420F-A6BC-E12DFA267A29}" type="datetimeFigureOut">
              <a:rPr lang="ru-RU"/>
              <a:pPr>
                <a:defRPr/>
              </a:pPr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D833D2-7697-45CC-B6F6-54726FAB5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gif"/><Relationship Id="rId7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gif"/><Relationship Id="rId10" Type="http://schemas.openxmlformats.org/officeDocument/2006/relationships/image" Target="../media/image26.jpeg"/><Relationship Id="rId4" Type="http://schemas.openxmlformats.org/officeDocument/2006/relationships/image" Target="../media/image11.pn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0.gif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0.gif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7775" y="1988840"/>
            <a:ext cx="6500813" cy="25922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>
              <a:defRPr/>
            </a:pPr>
            <a:r>
              <a:rPr lang="ru-RU" sz="55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  <a:t>«Первый раз </a:t>
            </a:r>
            <a:br>
              <a:rPr lang="ru-RU" sz="55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</a:br>
            <a:r>
              <a:rPr lang="ru-RU" sz="55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  <a:t>в первый класс»</a:t>
            </a:r>
            <a:endParaRPr lang="ru-RU" sz="55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5357826"/>
            <a:ext cx="4643438" cy="1091530"/>
          </a:xfrm>
          <a:prstGeom prst="roundRect">
            <a:avLst>
              <a:gd name="adj" fmla="val 23648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algn="r"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Автор презентации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: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r">
              <a:defRPr/>
            </a:pP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Кузнецкая Вера Ивановна ,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r">
              <a:defRPr/>
            </a:pPr>
            <a:r>
              <a:rPr lang="ru-RU" sz="1800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учитель начальных 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классов,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267744" y="1053232"/>
            <a:ext cx="5257304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МБОУ СОШ № 71</a:t>
            </a:r>
            <a:endParaRPr lang="ru-RU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28.08.2016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CDCB2-1EF9-433D-B20C-5025788C7DF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г. Березники, Пермский край</a:t>
            </a:r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Natalia\ЖОНКИНА ПИСАНИНА\41667667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595636"/>
            <a:ext cx="2717429" cy="2030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27088" y="3713163"/>
            <a:ext cx="5357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3200" b="1">
                <a:solidFill>
                  <a:srgbClr val="800000"/>
                </a:solidFill>
                <a:latin typeface="Garamond" pitchFamily="18" charset="0"/>
              </a:rPr>
              <a:t>знания и умения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088" y="4518025"/>
            <a:ext cx="79502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5"/>
              </a:buBlip>
              <a:defRPr/>
            </a:pPr>
            <a:r>
              <a:rPr lang="ru-RU" sz="3200" b="1" dirty="0">
                <a:solidFill>
                  <a:srgbClr val="800000"/>
                </a:solidFill>
                <a:latin typeface="Garamond" pitchFamily="18" charset="0"/>
              </a:rPr>
              <a:t>взаимодействие со сверстниками </a:t>
            </a:r>
          </a:p>
          <a:p>
            <a:pPr>
              <a:defRPr/>
            </a:pPr>
            <a:r>
              <a:rPr lang="ru-RU" sz="3200" b="1" dirty="0">
                <a:solidFill>
                  <a:srgbClr val="800000"/>
                </a:solidFill>
                <a:latin typeface="Garamond" pitchFamily="18" charset="0"/>
              </a:rPr>
              <a:t>(с людьми близкого социального статуса)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3125" y="5694363"/>
            <a:ext cx="82804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5"/>
              </a:buBlip>
              <a:defRPr/>
            </a:pPr>
            <a:r>
              <a:rPr lang="ru-RU" sz="3200" b="1" dirty="0">
                <a:solidFill>
                  <a:srgbClr val="800000"/>
                </a:solidFill>
                <a:latin typeface="Garamond" pitchFamily="18" charset="0"/>
              </a:rPr>
              <a:t>взаимодействие с педагогами </a:t>
            </a:r>
          </a:p>
          <a:p>
            <a:pPr>
              <a:defRPr/>
            </a:pPr>
            <a:r>
              <a:rPr lang="ru-RU" sz="3200" b="1" dirty="0">
                <a:solidFill>
                  <a:srgbClr val="800000"/>
                </a:solidFill>
                <a:latin typeface="Garamond" pitchFamily="18" charset="0"/>
              </a:rPr>
              <a:t>(с людьми более высокого статуса)</a:t>
            </a:r>
          </a:p>
        </p:txBody>
      </p:sp>
      <p:pic>
        <p:nvPicPr>
          <p:cNvPr id="7" name="Содержимое 4" descr="свиток 5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39950" y="473075"/>
            <a:ext cx="482917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ШКОЛА  - ЭТО…</a:t>
            </a:r>
          </a:p>
        </p:txBody>
      </p:sp>
      <p:pic>
        <p:nvPicPr>
          <p:cNvPr id="23554" name="Picture 2" descr="D:\Natalia\ЖОНКИНА ПИСАНИНА\картинки\школьное\2789778-e6ad0b9eed1ef35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16832"/>
            <a:ext cx="3384572" cy="418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Равнобедренный треугольник 32"/>
          <p:cNvSpPr/>
          <p:nvPr/>
        </p:nvSpPr>
        <p:spPr>
          <a:xfrm>
            <a:off x="1524000" y="1125538"/>
            <a:ext cx="5545138" cy="4391025"/>
          </a:xfrm>
          <a:prstGeom prst="triangl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1403350" y="5516563"/>
            <a:ext cx="5665788" cy="9144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800000"/>
                </a:solidFill>
                <a:latin typeface="Garamond" pitchFamily="18" charset="0"/>
              </a:rPr>
              <a:t>знания и умения</a:t>
            </a: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 rot="18098525">
            <a:off x="-154781" y="2542382"/>
            <a:ext cx="5380037" cy="103505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взаимодействие со сверстниками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(с людьми близкого социального статуса)</a:t>
            </a:r>
          </a:p>
        </p:txBody>
      </p:sp>
      <p:sp>
        <p:nvSpPr>
          <p:cNvPr id="36" name="Прямоугольник с двумя скругленными противолежащими углами 35"/>
          <p:cNvSpPr/>
          <p:nvPr/>
        </p:nvSpPr>
        <p:spPr>
          <a:xfrm rot="3371769">
            <a:off x="3369469" y="2620169"/>
            <a:ext cx="5338762" cy="97155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взаимодействие с педагогами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(с людьми более высокого статуса)</a:t>
            </a:r>
          </a:p>
        </p:txBody>
      </p:sp>
      <p:pic>
        <p:nvPicPr>
          <p:cNvPr id="37" name="Picture 3" descr="D:\Natalia\ЖОНКИНА ПИСАНИНА\41667667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5444" y="2996952"/>
            <a:ext cx="2717429" cy="2030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7" descr="D:\Natalia\ЖОНКИНА ПИСАНИНА\1194003338_cementtonne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4838700"/>
            <a:ext cx="2386013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8" descr="D:\Natalia\ЖОНКИНА ПИСАНИНА\картинки\дети\malch8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7538"/>
            <a:ext cx="2427288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9" descr="D:\Natalia\ЖОНКИНА ПИСАНИНА\картинки\школьное\Рисунок2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1FAF7"/>
              </a:clrFrom>
              <a:clrTo>
                <a:srgbClr val="F1FA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617538"/>
            <a:ext cx="27368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allAtOnce"/>
      <p:bldP spid="5" grpId="0"/>
      <p:bldP spid="5" grpId="1"/>
      <p:bldP spid="6" grpId="0"/>
      <p:bldP spid="6" grpId="1"/>
      <p:bldP spid="8" grpId="0"/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 descr="D:\Natalia\ЖОНКИНА ПИСАНИНА\картинки\дети\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32025"/>
            <a:ext cx="4573588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3" descr="D:\Natalia\ЖОНКИНА ПИСАНИНА\full13027660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852738"/>
            <a:ext cx="4224337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Содержимое 4" descr="свиток 5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42875"/>
            <a:ext cx="4032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98488" y="573088"/>
            <a:ext cx="3109912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Хотят общаться</a:t>
            </a:r>
          </a:p>
        </p:txBody>
      </p:sp>
      <p:pic>
        <p:nvPicPr>
          <p:cNvPr id="7" name="Содержимое 4" descr="свиток 5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295275"/>
            <a:ext cx="4105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65713" y="576263"/>
            <a:ext cx="37846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 Не хотят общаться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1124744"/>
            <a:ext cx="1295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55850" y="473075"/>
            <a:ext cx="43989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Garamond" pitchFamily="18" charset="0"/>
              </a:rPr>
              <a:t>ЗАПОМНИТЕ !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76238" y="1571625"/>
            <a:ext cx="83915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800000"/>
                </a:solidFill>
                <a:latin typeface="Garamond" pitchFamily="18" charset="0"/>
              </a:rPr>
              <a:t>Первые десять дней школьной жизни </a:t>
            </a:r>
            <a:br>
              <a:rPr lang="ru-RU" sz="4400" b="1">
                <a:solidFill>
                  <a:srgbClr val="800000"/>
                </a:solidFill>
                <a:latin typeface="Garamond" pitchFamily="18" charset="0"/>
              </a:rPr>
            </a:br>
            <a:r>
              <a:rPr lang="ru-RU" sz="4400" b="1" i="1">
                <a:solidFill>
                  <a:srgbClr val="C00000"/>
                </a:solidFill>
                <a:latin typeface="Garamond" pitchFamily="18" charset="0"/>
              </a:rPr>
              <a:t>ребенка наказывать нельзя!</a:t>
            </a:r>
            <a:endParaRPr lang="ru-RU" sz="440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5" name="Picture 9" descr="untitle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8839" y="3645024"/>
            <a:ext cx="4625180" cy="3109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2725" y="1909763"/>
            <a:ext cx="83915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800000"/>
                </a:solidFill>
                <a:latin typeface="Garamond" pitchFamily="18" charset="0"/>
              </a:rPr>
              <a:t>Старайтесь своего</a:t>
            </a:r>
          </a:p>
          <a:p>
            <a:pPr algn="ctr"/>
            <a:r>
              <a:rPr lang="ru-RU" sz="4400" b="1">
                <a:solidFill>
                  <a:srgbClr val="800000"/>
                </a:solidFill>
                <a:latin typeface="Garamond" pitchFamily="18" charset="0"/>
              </a:rPr>
              <a:t>ребенка больше</a:t>
            </a:r>
            <a:r>
              <a:rPr lang="ru-RU" sz="4400" b="1">
                <a:latin typeface="Garamond" pitchFamily="18" charset="0"/>
              </a:rPr>
              <a:t> </a:t>
            </a:r>
            <a:r>
              <a:rPr lang="ru-RU" sz="4400" b="1" i="1">
                <a:solidFill>
                  <a:srgbClr val="C00000"/>
                </a:solidFill>
                <a:latin typeface="Garamond" pitchFamily="18" charset="0"/>
              </a:rPr>
              <a:t>ХВАЛИТЬ!</a:t>
            </a:r>
            <a:endParaRPr lang="ru-RU" sz="440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13314" name="Picture 2" descr="D:\Natalia\ЖОНКИНА ПИСАНИНА\8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356729"/>
            <a:ext cx="2783727" cy="3501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320675" y="57150"/>
            <a:ext cx="8429625" cy="2092325"/>
            <a:chOff x="320675" y="57150"/>
            <a:chExt cx="8429625" cy="2092325"/>
          </a:xfrm>
        </p:grpSpPr>
        <p:pic>
          <p:nvPicPr>
            <p:cNvPr id="8" name="Содержимое 4" descr="свиток 5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675" y="57150"/>
              <a:ext cx="8429625" cy="209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Прямоугольник 8"/>
            <p:cNvSpPr>
              <a:spLocks noChangeArrowheads="1"/>
            </p:cNvSpPr>
            <p:nvPr/>
          </p:nvSpPr>
          <p:spPr bwMode="auto">
            <a:xfrm>
              <a:off x="971550" y="473075"/>
              <a:ext cx="72009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sz="2400" b="1" dirty="0">
                  <a:solidFill>
                    <a:srgbClr val="800000"/>
                  </a:solidFill>
                  <a:latin typeface="Garamond" pitchFamily="18" charset="0"/>
                </a:rPr>
                <a:t>Не скупитесь на похвалу, научитесь выделять в море ошибок островок успеха;</a:t>
              </a:r>
            </a:p>
            <a:p>
              <a:r>
                <a:rPr lang="ru-RU" sz="2400" b="1" dirty="0">
                  <a:solidFill>
                    <a:srgbClr val="800000"/>
                  </a:solidFill>
                  <a:latin typeface="Garamond" pitchFamily="18" charset="0"/>
                </a:rPr>
                <a:t>Хвалить – исполнителя, критиковать – исполнение.</a:t>
              </a: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99592" y="404664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40 способов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похвалить ребёнка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556792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319088" algn="l"/>
              </a:tabLst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CYR"/>
                <a:cs typeface="Times New Roman" pitchFamily="18" charset="0"/>
              </a:rPr>
              <a:t>Молодец!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319088" algn="l"/>
              </a:tabLst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CYR"/>
                <a:cs typeface="Times New Roman" pitchFamily="18" charset="0"/>
              </a:rPr>
              <a:t>Хорошо!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319088" algn="l"/>
              </a:tabLst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CYR"/>
                <a:cs typeface="Times New Roman" pitchFamily="18" charset="0"/>
              </a:rPr>
              <a:t>Удивительно!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319088" algn="l"/>
              </a:tabLst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CYR"/>
                <a:cs typeface="Times New Roman" pitchFamily="18" charset="0"/>
              </a:rPr>
              <a:t> Гораздо лучше, чем я ожидал.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319088" algn="l"/>
              </a:tabLst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CYR"/>
                <a:cs typeface="Times New Roman" pitchFamily="18" charset="0"/>
              </a:rPr>
              <a:t> Лучше, чем все, кого я знаю!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319088" algn="l"/>
              </a:tabLst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CYR"/>
                <a:cs typeface="Times New Roman" pitchFamily="18" charset="0"/>
              </a:rPr>
              <a:t>Великолепно!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Lucida Sans Unicode" pitchFamily="34" charset="0"/>
                <a:cs typeface="Times New Roman" pitchFamily="18" charset="0"/>
              </a:rPr>
              <a:t> 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319088" algn="l"/>
              </a:tabLst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CYR"/>
                <a:cs typeface="Times New Roman" pitchFamily="18" charset="0"/>
              </a:rPr>
              <a:t> Прекрасно!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319088" algn="l"/>
              </a:tabLst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CYR"/>
                <a:cs typeface="Times New Roman" pitchFamily="18" charset="0"/>
              </a:rPr>
              <a:t> Грандиозно!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319088" algn="l"/>
              </a:tabLst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CYR"/>
                <a:cs typeface="Times New Roman" pitchFamily="18" charset="0"/>
              </a:rPr>
              <a:t> Незабываемо!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319088" algn="l"/>
              </a:tabLst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CYR"/>
                <a:cs typeface="Times New Roman" pitchFamily="18" charset="0"/>
              </a:rPr>
              <a:t> Именно этого мы давно ждали.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1556792"/>
            <a:ext cx="74888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sz="3000" dirty="0" smtClean="0">
                <a:latin typeface="Calibri" pitchFamily="34" charset="0"/>
                <a:ea typeface="Arial CYR"/>
                <a:cs typeface="Times New Roman" pitchFamily="18" charset="0"/>
              </a:rPr>
              <a:t> </a:t>
            </a:r>
            <a:r>
              <a:rPr lang="ru-RU" sz="3000" dirty="0" smtClean="0">
                <a:latin typeface="Calibri" pitchFamily="34" charset="0"/>
                <a:ea typeface="Lucida Sans Unicode" pitchFamily="34" charset="0"/>
                <a:cs typeface="Times New Roman" pitchFamily="18" charset="0"/>
              </a:rPr>
              <a:t>Поздравляю!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sz="3000" dirty="0" smtClean="0">
                <a:latin typeface="Calibri" pitchFamily="34" charset="0"/>
                <a:ea typeface="Arial CYR"/>
                <a:cs typeface="Times New Roman" pitchFamily="18" charset="0"/>
              </a:rPr>
              <a:t> Сказано здорово - просто и ясно.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sz="3000" dirty="0" smtClean="0">
                <a:latin typeface="Calibri" pitchFamily="34" charset="0"/>
                <a:ea typeface="Arial CYR"/>
                <a:cs typeface="Times New Roman" pitchFamily="18" charset="0"/>
              </a:rPr>
              <a:t> Остроумно.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sz="3000" dirty="0" smtClean="0">
                <a:latin typeface="Calibri" pitchFamily="34" charset="0"/>
                <a:ea typeface="Arial CYR"/>
                <a:cs typeface="Times New Roman" pitchFamily="18" charset="0"/>
              </a:rPr>
              <a:t> Экстра-класс.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sz="3000" dirty="0" smtClean="0">
                <a:latin typeface="Calibri" pitchFamily="34" charset="0"/>
                <a:ea typeface="Arial CYR"/>
                <a:cs typeface="Times New Roman" pitchFamily="18" charset="0"/>
              </a:rPr>
              <a:t> Талантливо.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sz="3000" dirty="0" smtClean="0">
                <a:latin typeface="Calibri" pitchFamily="34" charset="0"/>
                <a:ea typeface="Arial CYR"/>
                <a:cs typeface="Times New Roman" pitchFamily="18" charset="0"/>
              </a:rPr>
              <a:t> Ты – просто чудо!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sz="3000" dirty="0" smtClean="0">
                <a:latin typeface="Calibri" pitchFamily="34" charset="0"/>
                <a:ea typeface="Arial CYR"/>
                <a:cs typeface="Times New Roman" pitchFamily="18" charset="0"/>
              </a:rPr>
              <a:t>Ты на верном пути.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sz="3000" dirty="0" smtClean="0">
                <a:latin typeface="Calibri" pitchFamily="34" charset="0"/>
                <a:ea typeface="Arial CYR"/>
                <a:cs typeface="Times New Roman" pitchFamily="18" charset="0"/>
              </a:rPr>
              <a:t> Ты сегодня много сделал.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sz="3000" dirty="0" smtClean="0">
                <a:latin typeface="Calibri" pitchFamily="34" charset="0"/>
                <a:ea typeface="Arial CYR"/>
                <a:cs typeface="Times New Roman" pitchFamily="18" charset="0"/>
              </a:rPr>
              <a:t>Отлично!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sz="3000" dirty="0" smtClean="0">
                <a:latin typeface="Calibri" pitchFamily="34" charset="0"/>
                <a:ea typeface="Arial CYR"/>
                <a:cs typeface="Times New Roman" pitchFamily="18" charset="0"/>
              </a:rPr>
              <a:t> Уже лучше.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556792"/>
            <a:ext cx="73083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sz="3000" dirty="0" smtClean="0">
                <a:latin typeface="Calibri" pitchFamily="34" charset="0"/>
                <a:ea typeface="Arial CYR"/>
                <a:cs typeface="Times New Roman" pitchFamily="18" charset="0"/>
              </a:rPr>
              <a:t>Здорово!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sz="3000" dirty="0" smtClean="0">
                <a:latin typeface="Calibri" pitchFamily="34" charset="0"/>
                <a:ea typeface="Arial CYR"/>
                <a:cs typeface="Times New Roman" pitchFamily="18" charset="0"/>
              </a:rPr>
              <a:t>Умница!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sz="3000" dirty="0" smtClean="0">
                <a:latin typeface="Calibri" pitchFamily="34" charset="0"/>
                <a:ea typeface="Arial CYR"/>
                <a:cs typeface="Times New Roman" pitchFamily="18" charset="0"/>
              </a:rPr>
              <a:t> Поздравляю.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sz="3000" dirty="0" smtClean="0">
                <a:latin typeface="Calibri" pitchFamily="34" charset="0"/>
                <a:ea typeface="Lucida Sans Unicode" pitchFamily="34" charset="0"/>
                <a:cs typeface="Times New Roman" pitchFamily="18" charset="0"/>
              </a:rPr>
              <a:t>Прекрасное начало.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sz="3000" dirty="0" smtClean="0">
                <a:latin typeface="Calibri" pitchFamily="34" charset="0"/>
                <a:ea typeface="Lucida Sans Unicode" pitchFamily="34" charset="0"/>
                <a:cs typeface="Times New Roman" pitchFamily="18" charset="0"/>
              </a:rPr>
              <a:t>Поразительно.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sz="3000" dirty="0" smtClean="0">
                <a:latin typeface="Calibri" pitchFamily="34" charset="0"/>
                <a:ea typeface="Lucida Sans Unicode" pitchFamily="34" charset="0"/>
                <a:cs typeface="Times New Roman" pitchFamily="18" charset="0"/>
              </a:rPr>
              <a:t>Ты в этом разобрался.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sz="3000" dirty="0" smtClean="0">
                <a:latin typeface="Calibri" pitchFamily="34" charset="0"/>
                <a:ea typeface="Arial CYR"/>
                <a:cs typeface="Times New Roman" pitchFamily="18" charset="0"/>
              </a:rPr>
              <a:t> Я тобой горжусь.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sz="3000" dirty="0" smtClean="0">
                <a:latin typeface="Calibri" pitchFamily="34" charset="0"/>
                <a:ea typeface="Arial CYR"/>
                <a:cs typeface="Times New Roman" pitchFamily="18" charset="0"/>
              </a:rPr>
              <a:t>Ты ловко это делаешь.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sz="3000" dirty="0" smtClean="0">
                <a:latin typeface="Calibri" pitchFamily="34" charset="0"/>
                <a:ea typeface="Arial CYR"/>
                <a:cs typeface="Times New Roman" pitchFamily="18" charset="0"/>
              </a:rPr>
              <a:t> Я просто счастлив.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sz="3000" dirty="0" smtClean="0">
                <a:latin typeface="Calibri" pitchFamily="34" charset="0"/>
                <a:ea typeface="Arial CYR"/>
                <a:cs typeface="Times New Roman" pitchFamily="18" charset="0"/>
              </a:rPr>
              <a:t> Потрясающе!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1556792"/>
            <a:ext cx="81186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sz="3000" dirty="0" smtClean="0">
                <a:latin typeface="Calibri" pitchFamily="34" charset="0"/>
                <a:ea typeface="Arial CYR"/>
                <a:cs typeface="Times New Roman" pitchFamily="18" charset="0"/>
              </a:rPr>
              <a:t>Работать с тобой - просто радость.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sz="3000" dirty="0" smtClean="0">
                <a:latin typeface="Calibri" pitchFamily="34" charset="0"/>
                <a:ea typeface="Arial CYR"/>
                <a:cs typeface="Times New Roman" pitchFamily="18" charset="0"/>
              </a:rPr>
              <a:t> Тут мне без тебя не обойтись.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sz="3000" dirty="0" smtClean="0">
                <a:latin typeface="Calibri" pitchFamily="34" charset="0"/>
                <a:ea typeface="Arial CYR"/>
                <a:cs typeface="Times New Roman" pitchFamily="18" charset="0"/>
              </a:rPr>
              <a:t> Я знала, что тебе это по силам.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sz="3000" dirty="0" smtClean="0">
                <a:latin typeface="Calibri" pitchFamily="34" charset="0"/>
                <a:ea typeface="Arial CYR"/>
                <a:cs typeface="Times New Roman" pitchFamily="18" charset="0"/>
              </a:rPr>
              <a:t> Я горжусь тем, что тебе это удалось.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sz="3000" dirty="0" smtClean="0">
                <a:latin typeface="Calibri" pitchFamily="34" charset="0"/>
                <a:ea typeface="Arial CYR"/>
                <a:cs typeface="Times New Roman" pitchFamily="18" charset="0"/>
              </a:rPr>
              <a:t>Я сам не смог бы сделать лучше.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sz="3000" dirty="0" smtClean="0">
                <a:latin typeface="Calibri" pitchFamily="34" charset="0"/>
                <a:ea typeface="Arial CYR"/>
                <a:cs typeface="Times New Roman" pitchFamily="18" charset="0"/>
              </a:rPr>
              <a:t>Это как раз то, что нужно.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sz="3000" dirty="0" smtClean="0">
                <a:latin typeface="Calibri" pitchFamily="34" charset="0"/>
                <a:ea typeface="Lucida Sans Unicode" pitchFamily="34" charset="0"/>
                <a:cs typeface="Times New Roman" pitchFamily="18" charset="0"/>
              </a:rPr>
              <a:t>С каждым днём у тебя получается всё лучше.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sz="30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Я горжусь, что тебе это удалось!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sz="3000" dirty="0" smtClean="0">
                <a:latin typeface="Times New Roman" pitchFamily="18" charset="0"/>
                <a:ea typeface="Arial CYR"/>
                <a:cs typeface="Times New Roman" pitchFamily="18" charset="0"/>
              </a:rPr>
              <a:t>Ты на верном пути.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sz="3000" dirty="0" smtClean="0">
                <a:latin typeface="Times New Roman" pitchFamily="18" charset="0"/>
                <a:ea typeface="Arial CYR"/>
                <a:cs typeface="Times New Roman" pitchFamily="18" charset="0"/>
              </a:rPr>
              <a:t>Мне очень важна твоя помощь</a:t>
            </a:r>
            <a:endParaRPr lang="ru-RU" sz="30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5" grpId="1"/>
      <p:bldP spid="12" grpId="0"/>
      <p:bldP spid="12" grpId="1"/>
      <p:bldP spid="13" grpId="0"/>
      <p:bldP spid="13" grpId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1960" y="2789272"/>
            <a:ext cx="4176464" cy="999768"/>
          </a:xfrm>
          <a:prstGeom prst="snip2SameRect">
            <a:avLst>
              <a:gd name="adj1" fmla="val 34272"/>
              <a:gd name="adj2" fmla="val 0"/>
            </a:avLst>
          </a:prstGeom>
          <a:solidFill>
            <a:srgbClr val="FF0000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Конфликты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789272"/>
            <a:ext cx="2916712" cy="967621"/>
          </a:xfrm>
          <a:prstGeom prst="snip2SameRect">
            <a:avLst>
              <a:gd name="adj1" fmla="val 29870"/>
              <a:gd name="adj2" fmla="val 0"/>
            </a:avLst>
          </a:prstGeom>
          <a:solidFill>
            <a:srgbClr val="FFC000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Дружба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827584" y="1052736"/>
            <a:ext cx="7560840" cy="4320480"/>
            <a:chOff x="827584" y="1052736"/>
            <a:chExt cx="7560840" cy="4320480"/>
          </a:xfrm>
        </p:grpSpPr>
        <p:sp>
          <p:nvSpPr>
            <p:cNvPr id="9" name="Стрелка вниз 8"/>
            <p:cNvSpPr/>
            <p:nvPr/>
          </p:nvSpPr>
          <p:spPr>
            <a:xfrm>
              <a:off x="3923928" y="1988840"/>
              <a:ext cx="288032" cy="3384376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827584" y="1052736"/>
              <a:ext cx="7560840" cy="1728192"/>
              <a:chOff x="827584" y="1052736"/>
              <a:chExt cx="7560840" cy="1728192"/>
            </a:xfrm>
          </p:grpSpPr>
          <p:sp>
            <p:nvSpPr>
              <p:cNvPr id="6" name="Стрелка вниз 5"/>
              <p:cNvSpPr/>
              <p:nvPr/>
            </p:nvSpPr>
            <p:spPr>
              <a:xfrm>
                <a:off x="6084168" y="1988840"/>
                <a:ext cx="288032" cy="792088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Стрелка вниз 4"/>
              <p:cNvSpPr/>
              <p:nvPr/>
            </p:nvSpPr>
            <p:spPr>
              <a:xfrm>
                <a:off x="2051720" y="1988840"/>
                <a:ext cx="288032" cy="792088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827584" y="1052736"/>
                <a:ext cx="7560840" cy="999768"/>
              </a:xfrm>
              <a:prstGeom prst="roundRect">
                <a:avLst>
                  <a:gd name="adj" fmla="val 29639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8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ОБЩЕНИЕ</a:t>
                </a:r>
                <a:endParaRPr lang="ru-RU" sz="4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</p:grpSp>
      </p:grpSp>
      <p:sp>
        <p:nvSpPr>
          <p:cNvPr id="8" name="Прямоугольник 7"/>
          <p:cNvSpPr/>
          <p:nvPr/>
        </p:nvSpPr>
        <p:spPr>
          <a:xfrm>
            <a:off x="4211960" y="4005064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не обещать ребенку наказать обидчика или обвинить его самого, а оказать ребенку поддержку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83568" y="5373216"/>
            <a:ext cx="7560840" cy="777597"/>
          </a:xfrm>
          <a:prstGeom prst="roundRect">
            <a:avLst>
              <a:gd name="adj" fmla="val 29639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Общение со взрослыми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63688" y="3356992"/>
            <a:ext cx="5399088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Правило  хлопка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39750" y="2841625"/>
            <a:ext cx="8429625" cy="2016125"/>
            <a:chOff x="539750" y="2841625"/>
            <a:chExt cx="8429625" cy="2016125"/>
          </a:xfrm>
        </p:grpSpPr>
        <p:pic>
          <p:nvPicPr>
            <p:cNvPr id="7" name="Содержимое 4" descr="свиток 5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750" y="2841625"/>
              <a:ext cx="8429625" cy="201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Прямоугольник 8"/>
            <p:cNvSpPr>
              <a:spLocks noChangeArrowheads="1"/>
            </p:cNvSpPr>
            <p:nvPr/>
          </p:nvSpPr>
          <p:spPr bwMode="auto">
            <a:xfrm>
              <a:off x="827856" y="3068960"/>
              <a:ext cx="7848600" cy="157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indent="531813" algn="just"/>
              <a:r>
                <a:rPr lang="ru-RU" sz="3200" b="1" dirty="0">
                  <a:solidFill>
                    <a:srgbClr val="800000"/>
                  </a:solidFill>
                  <a:latin typeface="Garamond" pitchFamily="18" charset="0"/>
                </a:rPr>
                <a:t>Т</a:t>
              </a:r>
              <a:r>
                <a:rPr lang="ru-RU" sz="3200" b="1" dirty="0" smtClean="0">
                  <a:solidFill>
                    <a:srgbClr val="800000"/>
                  </a:solidFill>
                  <a:latin typeface="Garamond" pitchFamily="18" charset="0"/>
                </a:rPr>
                <a:t>олько </a:t>
              </a:r>
              <a:r>
                <a:rPr lang="ru-RU" sz="3200" b="1" dirty="0">
                  <a:solidFill>
                    <a:srgbClr val="800000"/>
                  </a:solidFill>
                  <a:latin typeface="Garamond" pitchFamily="18" charset="0"/>
                </a:rPr>
                <a:t>сообща, все вместе, мы преодолеем все трудности в воспитании </a:t>
              </a:r>
              <a:r>
                <a:rPr lang="ru-RU" sz="3200" b="1">
                  <a:solidFill>
                    <a:srgbClr val="800000"/>
                  </a:solidFill>
                  <a:latin typeface="Garamond" pitchFamily="18" charset="0"/>
                </a:rPr>
                <a:t>и </a:t>
              </a:r>
              <a:r>
                <a:rPr lang="ru-RU" sz="3200" b="1" smtClean="0">
                  <a:solidFill>
                    <a:srgbClr val="800000"/>
                  </a:solidFill>
                  <a:latin typeface="Garamond" pitchFamily="18" charset="0"/>
                </a:rPr>
                <a:t>обучении </a:t>
              </a:r>
              <a:r>
                <a:rPr lang="ru-RU" sz="3200" b="1" dirty="0">
                  <a:solidFill>
                    <a:srgbClr val="800000"/>
                  </a:solidFill>
                  <a:latin typeface="Garamond" pitchFamily="18" charset="0"/>
                </a:rPr>
                <a:t>детей.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95536" y="2060848"/>
            <a:ext cx="8429625" cy="3168352"/>
            <a:chOff x="539750" y="2841625"/>
            <a:chExt cx="8429625" cy="3168352"/>
          </a:xfrm>
        </p:grpSpPr>
        <p:pic>
          <p:nvPicPr>
            <p:cNvPr id="12" name="Содержимое 4" descr="свиток 5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750" y="2841625"/>
              <a:ext cx="8429625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Прямоугольник 12"/>
            <p:cNvSpPr>
              <a:spLocks noChangeArrowheads="1"/>
            </p:cNvSpPr>
            <p:nvPr/>
          </p:nvSpPr>
          <p:spPr bwMode="auto">
            <a:xfrm>
              <a:off x="827856" y="3068960"/>
              <a:ext cx="7848600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indent="531813" algn="just"/>
              <a:r>
                <a:rPr lang="ru-RU" sz="3200" b="1" dirty="0" smtClean="0">
                  <a:solidFill>
                    <a:srgbClr val="800000"/>
                  </a:solidFill>
                  <a:latin typeface="Garamond" pitchFamily="18" charset="0"/>
                </a:rPr>
                <a:t>Ваши дети – это теперь и мои дети. Но  МОИ они только четыре года, а ВАШИ до конца ваших дней. Свою достойную старость вы готовите сегодня, и я готова Вам в этом помочь...</a:t>
              </a:r>
              <a:r>
                <a:rPr lang="ru-RU" sz="3200" dirty="0" smtClean="0">
                  <a:solidFill>
                    <a:srgbClr val="800000"/>
                  </a:solidFill>
                  <a:latin typeface="Garamond" pitchFamily="18" charset="0"/>
                </a:rPr>
                <a:t> </a:t>
              </a:r>
              <a:endParaRPr lang="ru-RU" sz="3200" b="1" dirty="0">
                <a:solidFill>
                  <a:srgbClr val="800000"/>
                </a:solidFill>
                <a:latin typeface="Garamond" pitchFamily="18" charset="0"/>
              </a:endParaRP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25" y="22225"/>
            <a:ext cx="83534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11225" y="263525"/>
            <a:ext cx="73834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Простые советы психолога: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20700" y="1412875"/>
            <a:ext cx="7489825" cy="12001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 dirty="0">
                <a:solidFill>
                  <a:srgbClr val="660033"/>
                </a:solidFill>
                <a:latin typeface="Garamond" pitchFamily="18" charset="0"/>
              </a:rPr>
              <a:t>Старайтесь выслушать рассказы ребенка до конца. Поделиться своими переживаниями – естественная потребность детей.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7525" y="2592388"/>
            <a:ext cx="7650163" cy="230981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5"/>
              </a:buBlip>
              <a:defRPr/>
            </a:pPr>
            <a:r>
              <a:rPr lang="ru-RU" sz="2400" b="1" dirty="0">
                <a:solidFill>
                  <a:srgbClr val="660033"/>
                </a:solidFill>
                <a:latin typeface="Garamond" pitchFamily="18" charset="0"/>
              </a:rPr>
              <a:t>С поступлением в школу в жизни вашего ребенка появился человек более авторитетный, чем вы. Это учитель. Уважайте мнение первоклассника о своем педагоге.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660033"/>
                </a:solidFill>
                <a:latin typeface="Garamond" pitchFamily="18" charset="0"/>
              </a:rPr>
              <a:t>Не критикуйте учителя  в присутствии ребенка.</a:t>
            </a:r>
            <a:endParaRPr lang="ru-RU" sz="2400" dirty="0">
              <a:solidFill>
                <a:srgbClr val="660033"/>
              </a:solidFill>
              <a:latin typeface="Garamond" pitchFamily="18" charset="0"/>
            </a:endParaRPr>
          </a:p>
          <a:p>
            <a:pPr>
              <a:defRPr/>
            </a:pPr>
            <a:endParaRPr lang="ru-RU" sz="2400" b="1" dirty="0">
              <a:solidFill>
                <a:srgbClr val="660033"/>
              </a:solidFill>
              <a:latin typeface="Garamond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20700" y="4581525"/>
            <a:ext cx="6859588" cy="8302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Помогите ребенку установить отношения со сверстниками и чувствовать себя уверенно</a:t>
            </a:r>
            <a:r>
              <a:rPr lang="ru-RU" sz="2400">
                <a:solidFill>
                  <a:srgbClr val="660033"/>
                </a:solidFill>
                <a:latin typeface="Garamond" pitchFamily="18" charset="0"/>
              </a:rPr>
              <a:t>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31813" y="5589588"/>
            <a:ext cx="7867650" cy="83026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 dirty="0">
                <a:solidFill>
                  <a:srgbClr val="660033"/>
                </a:solidFill>
                <a:latin typeface="Garamond" pitchFamily="18" charset="0"/>
              </a:rPr>
              <a:t>Помогите ребенку привыкнуть к новому школьному режиму.</a:t>
            </a:r>
          </a:p>
        </p:txBody>
      </p:sp>
      <p:pic>
        <p:nvPicPr>
          <p:cNvPr id="9" name="Рисунок 8" descr="D:\Natalia\ЖОНКИНА ПИСАНИНА\картинки\школьное\cd81ca5c77d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19188"/>
            <a:ext cx="1814513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D:\Natalia\ЖОНКИНА ПИСАНИНА\картинки\дети\ba84ec8f2498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114800"/>
            <a:ext cx="175577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24075" y="263525"/>
            <a:ext cx="6846888" cy="23082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3"/>
              </a:buBlip>
            </a:pPr>
            <a:r>
              <a:rPr lang="ru-RU" sz="2400" b="1" dirty="0">
                <a:solidFill>
                  <a:srgbClr val="660033"/>
                </a:solidFill>
                <a:latin typeface="Garamond" pitchFamily="18" charset="0"/>
              </a:rPr>
              <a:t>Ежедневно интересуйтесь учебными успехами ребенка (спрашивайте: «Что ты сегодня узнал нового?» вместо традиционного «Какую сегодня получил оценку?»). Радуйтесь успехам, не раздражайтесь из-за каждой неудачи, постигшей ребенка.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3062288"/>
            <a:ext cx="7213600" cy="230981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3"/>
              </a:buBlip>
            </a:pPr>
            <a:r>
              <a:rPr lang="ru-RU" sz="2400" b="1" dirty="0">
                <a:solidFill>
                  <a:srgbClr val="660033"/>
                </a:solidFill>
                <a:latin typeface="Garamond" pitchFamily="18" charset="0"/>
              </a:rPr>
              <a:t>Старайтесь не выработать у ребенка страх перед ошибкой. Чувство страха - плохой советчик. Оно подавляет инициативу, желание учиться, да и просто радость жизни и радость познания. Помните: для ребенка что-то не уметь и что-то не знать - это нормальное положение вещей. </a:t>
            </a:r>
          </a:p>
        </p:txBody>
      </p:sp>
      <p:pic>
        <p:nvPicPr>
          <p:cNvPr id="27650" name="Picture 2" descr="D:\Natalia\ЖОНКИНА ПИСАНИНА\картинки\школьное\risunok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2087563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D:\Natalia\ЖОНКИНА ПИСАНИНА\картинки\школьное\2789778-e6ad0b9eed1ef3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4005263"/>
            <a:ext cx="2173287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288"/>
            <a:ext cx="83534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33688" y="263525"/>
            <a:ext cx="3538537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ПОМНИТЕ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188" y="1557338"/>
            <a:ext cx="82819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Garamond" pitchFamily="18" charset="0"/>
              </a:rPr>
              <a:t>Никогда не сравнивайте своего ребенка с другим!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57200" y="2997200"/>
            <a:ext cx="84248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ни в коем случае не сравнивайте его посредственные результаты с эталоном, то есть с требованиями школьной программы, достижениями других, более успешных, учеников.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57200" y="4797425"/>
            <a:ext cx="7777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сравнивать ребенка можно только с ним самим и хвалить только за одно: улучшение его собственных результатов.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4211638" y="260350"/>
            <a:ext cx="47164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aramond" pitchFamily="18" charset="0"/>
              </a:rPr>
              <a:t>Живите во имя своего ребенка, проявляйте к нему максимум внимания, переживайте за каждую неудачу малыша и радуйтесь даже самым маленьким его успехам. Будьте ему другом, тогда ребенок  доверит вам самое сокровенное.</a:t>
            </a: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468313" y="3652838"/>
            <a:ext cx="83518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aramond" pitchFamily="18" charset="0"/>
              </a:rPr>
              <a:t>Учитесь вместе с ребенком, объединяйтесь с ним против трудностей, станьте союзником, а не противником или сторонним наблюдателем школьной жизни первоклассника. </a:t>
            </a: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468313" y="5559425"/>
            <a:ext cx="667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aramond" pitchFamily="18" charset="0"/>
              </a:rPr>
              <a:t>Верьте в ребенка, верьте в учителя</a:t>
            </a:r>
            <a:r>
              <a:rPr lang="ru-RU"/>
              <a:t>.</a:t>
            </a:r>
          </a:p>
        </p:txBody>
      </p:sp>
      <p:pic>
        <p:nvPicPr>
          <p:cNvPr id="6" name="Рисунок 5" descr="D:\Natalia\ЖОНКИНА ПИСАНИНА\1a581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460060"/>
            <a:ext cx="2023045" cy="1993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2607" y="980728"/>
            <a:ext cx="4423006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Давайте</a:t>
            </a:r>
          </a:p>
          <a:p>
            <a:pPr algn="ctr"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познакомимся…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44208" y="2636912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618049">
            <a:off x="2750595" y="4537443"/>
            <a:ext cx="5500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TopUp"/>
              <a:lightRig rig="threePt" dir="t"/>
            </a:scene3d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1121663">
            <a:off x="2179866" y="4820827"/>
            <a:ext cx="5500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TopUp"/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samaraforma.ru/netcat_files/347/slide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85850" y="4143380"/>
            <a:ext cx="5337912" cy="3143272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052737"/>
            <a:ext cx="8229600" cy="344783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– на улице – спортивный костюм;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– в зале – белая футболка, черные шорты, носки, кроссовки или кеды;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– на улице – лыжи и соответствующая одежда к ним;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– в зале (апр.), на улице (май)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5654" y="260648"/>
            <a:ext cx="6855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Спортивная форма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143372" y="4857760"/>
            <a:ext cx="2724671" cy="1285884"/>
            <a:chOff x="4929190" y="4572008"/>
            <a:chExt cx="4087006" cy="1928826"/>
          </a:xfrm>
        </p:grpSpPr>
        <p:pic>
          <p:nvPicPr>
            <p:cNvPr id="5" name="Picture 16" descr="http://g01.a.alicdn.com/kf/HTB1RiHeIVXXXXXLaXXXq6xXFXXXh/Kids-Sport-font-b-Shoes-b-font-Brand-Yeeshow-Student-font-b-School-b-font-fon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32" t="8265" r="4956" b="13221"/>
            <a:stretch>
              <a:fillRect/>
            </a:stretch>
          </p:blipFill>
          <p:spPr bwMode="auto">
            <a:xfrm>
              <a:off x="7858148" y="5500702"/>
              <a:ext cx="1158048" cy="1000132"/>
            </a:xfrm>
            <a:prstGeom prst="rect">
              <a:avLst/>
            </a:prstGeom>
            <a:noFill/>
          </p:spPr>
        </p:pic>
        <p:pic>
          <p:nvPicPr>
            <p:cNvPr id="9" name="Picture 18" descr="http://www.be-in.ru/media/beingallery/gallary/things/2015/08/11/LW872-90X.jpg.590x700_q9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16" y="4572008"/>
              <a:ext cx="1096028" cy="1096028"/>
            </a:xfrm>
            <a:prstGeom prst="rect">
              <a:avLst/>
            </a:prstGeom>
            <a:noFill/>
          </p:spPr>
        </p:pic>
        <p:pic>
          <p:nvPicPr>
            <p:cNvPr id="10" name="Picture 14" descr="http://g02.s.alicdn.com/kf/HTB1Vu9RHFXXXXb8XFXXq6xXFXXX3/children-pu-mesh-shoes-sport-brand-name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4618"/>
            <a:stretch>
              <a:fillRect/>
            </a:stretch>
          </p:blipFill>
          <p:spPr bwMode="auto">
            <a:xfrm>
              <a:off x="5929322" y="5429264"/>
              <a:ext cx="1149843" cy="866778"/>
            </a:xfrm>
            <a:prstGeom prst="rect">
              <a:avLst/>
            </a:prstGeom>
            <a:noFill/>
          </p:spPr>
        </p:pic>
        <p:pic>
          <p:nvPicPr>
            <p:cNvPr id="11" name="Picture 12" descr="http://g01.s.alicdn.com/kf/HTB1TkqWHFXXXXXuXFXXq6xXFXXXs/223058413/HTB1TkqWHFXXXXXuXFXXq6xXFXXXs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3625" b="6062"/>
            <a:stretch>
              <a:fillRect/>
            </a:stretch>
          </p:blipFill>
          <p:spPr bwMode="auto">
            <a:xfrm>
              <a:off x="4929190" y="4786322"/>
              <a:ext cx="1105409" cy="777246"/>
            </a:xfrm>
            <a:prstGeom prst="rect">
              <a:avLst/>
            </a:prstGeom>
            <a:noFill/>
          </p:spPr>
        </p:pic>
      </p:grpSp>
      <p:pic>
        <p:nvPicPr>
          <p:cNvPr id="1028" name="Picture 4" descr="http://img2.wildberries.kz/big/new/980000/982528-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2500306"/>
            <a:ext cx="1543014" cy="2057352"/>
          </a:xfrm>
          <a:prstGeom prst="rect">
            <a:avLst/>
          </a:prstGeom>
          <a:noFill/>
        </p:spPr>
      </p:pic>
      <p:pic>
        <p:nvPicPr>
          <p:cNvPr id="1030" name="Picture 6" descr="http://yulka-dimka.ru/d/742562/d/03bb4c53903369ee49efa781b87c4b63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09" y="2496614"/>
            <a:ext cx="1571637" cy="23611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ya-umni4ka.ru/wp-content/uploads/2014/01/1123-300x2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435" y="1183978"/>
            <a:ext cx="4251203" cy="3075037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5115419" y="1114782"/>
            <a:ext cx="4327620" cy="4306402"/>
            <a:chOff x="4288125" y="988718"/>
            <a:chExt cx="5327418" cy="5154518"/>
          </a:xfrm>
        </p:grpSpPr>
        <p:sp>
          <p:nvSpPr>
            <p:cNvPr id="13" name="Овал 12"/>
            <p:cNvSpPr/>
            <p:nvPr/>
          </p:nvSpPr>
          <p:spPr>
            <a:xfrm rot="2741085">
              <a:off x="6627211" y="1603184"/>
              <a:ext cx="1296144" cy="46805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 rot="2515623">
              <a:off x="6450041" y="1462716"/>
              <a:ext cx="1296144" cy="46805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 rot="2285512">
              <a:off x="6309786" y="1386173"/>
              <a:ext cx="1296144" cy="46805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вал 2"/>
            <p:cNvSpPr/>
            <p:nvPr/>
          </p:nvSpPr>
          <p:spPr>
            <a:xfrm rot="2007035">
              <a:off x="6258703" y="1310359"/>
              <a:ext cx="1296144" cy="46805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 rot="648237">
              <a:off x="5503247" y="988718"/>
              <a:ext cx="1296144" cy="46805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 rot="20431798">
              <a:off x="4378878" y="1062914"/>
              <a:ext cx="1296144" cy="46805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5580112" y="5085184"/>
              <a:ext cx="144016" cy="28803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 rot="20318202">
              <a:off x="4288125" y="1631115"/>
              <a:ext cx="5822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1</a:t>
              </a:r>
              <a:endParaRPr lang="ru-RU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rot="848377">
              <a:off x="6188127" y="1325886"/>
              <a:ext cx="5822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2</a:t>
              </a:r>
              <a:endParaRPr lang="ru-RU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rot="2255086">
              <a:off x="7529472" y="1854553"/>
              <a:ext cx="5822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3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79712" y="458112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Веер </a:t>
            </a:r>
            <a:r>
              <a:rPr lang="ru-RU" sz="2800" dirty="0" smtClean="0"/>
              <a:t>цифр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7857" y="260648"/>
            <a:ext cx="9050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Список принадлежностей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6501" y="4827913"/>
            <a:ext cx="6552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Карточки размер:</a:t>
            </a:r>
          </a:p>
          <a:p>
            <a:r>
              <a:rPr lang="ru-RU" sz="2800" dirty="0" smtClean="0"/>
              <a:t>5*5 </a:t>
            </a:r>
            <a:r>
              <a:rPr lang="ru-RU" sz="2800" dirty="0" smtClean="0"/>
              <a:t>– по 5 штук каждого цвета;</a:t>
            </a:r>
          </a:p>
          <a:p>
            <a:r>
              <a:rPr lang="ru-RU" sz="2800" dirty="0" smtClean="0"/>
              <a:t>5</a:t>
            </a:r>
            <a:r>
              <a:rPr lang="ru-RU" sz="2800" dirty="0" smtClean="0"/>
              <a:t>*10 </a:t>
            </a:r>
            <a:r>
              <a:rPr lang="ru-RU" sz="2800" dirty="0" smtClean="0"/>
              <a:t>см – по 5 штук каждого вида</a:t>
            </a:r>
          </a:p>
          <a:p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16928" y="1236027"/>
            <a:ext cx="5748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.</a:t>
            </a:r>
            <a:r>
              <a:rPr lang="ru-RU" sz="2800" dirty="0"/>
              <a:t>Счетные палочки( 20штук)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2037183"/>
            <a:ext cx="56253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800" dirty="0"/>
              <a:t>В пенал:</a:t>
            </a:r>
          </a:p>
          <a:p>
            <a:pPr marL="457200" indent="-457200" eaLnBrk="1" hangingPunct="1">
              <a:buFont typeface="Wingdings" pitchFamily="2" charset="2"/>
              <a:buChar char="§"/>
            </a:pPr>
            <a:r>
              <a:rPr lang="ru-RU" sz="2800" dirty="0"/>
              <a:t>цветные карандаши</a:t>
            </a:r>
          </a:p>
          <a:p>
            <a:pPr marL="457200" indent="-457200" eaLnBrk="1" hangingPunct="1">
              <a:buFont typeface="Wingdings" pitchFamily="2" charset="2"/>
              <a:buChar char="§"/>
            </a:pPr>
            <a:r>
              <a:rPr lang="ru-RU" sz="2800" dirty="0"/>
              <a:t>2 </a:t>
            </a:r>
            <a:r>
              <a:rPr lang="ru-RU" sz="2800" dirty="0" smtClean="0"/>
              <a:t> синих шариковых </a:t>
            </a:r>
            <a:r>
              <a:rPr lang="ru-RU" sz="2800" dirty="0"/>
              <a:t>ручки</a:t>
            </a:r>
          </a:p>
          <a:p>
            <a:pPr marL="457200" indent="-457200" eaLnBrk="1" hangingPunct="1">
              <a:buFont typeface="Wingdings" pitchFamily="2" charset="2"/>
              <a:buChar char="§"/>
            </a:pPr>
            <a:r>
              <a:rPr lang="ru-RU" sz="2800" dirty="0"/>
              <a:t>р</a:t>
            </a:r>
            <a:r>
              <a:rPr lang="ru-RU" sz="2800" dirty="0" smtClean="0"/>
              <a:t>учки разного </a:t>
            </a:r>
            <a:r>
              <a:rPr lang="ru-RU" sz="2800" dirty="0"/>
              <a:t>цвета</a:t>
            </a:r>
          </a:p>
          <a:p>
            <a:pPr marL="457200" indent="-457200" eaLnBrk="1" hangingPunct="1">
              <a:buFont typeface="Wingdings" pitchFamily="2" charset="2"/>
              <a:buChar char="§"/>
            </a:pPr>
            <a:r>
              <a:rPr lang="ru-RU" sz="2800" dirty="0"/>
              <a:t>2 простых карандаша</a:t>
            </a:r>
          </a:p>
          <a:p>
            <a:pPr marL="457200" indent="-457200" eaLnBrk="1" hangingPunct="1">
              <a:buFont typeface="Wingdings" pitchFamily="2" charset="2"/>
              <a:buChar char="§"/>
            </a:pPr>
            <a:r>
              <a:rPr lang="ru-RU" sz="2800" dirty="0" smtClean="0"/>
              <a:t>ластик</a:t>
            </a:r>
            <a:endParaRPr lang="ru-RU" sz="2800" dirty="0"/>
          </a:p>
          <a:p>
            <a:pPr marL="457200" indent="-457200" eaLnBrk="1" hangingPunct="1">
              <a:buFont typeface="Wingdings" pitchFamily="2" charset="2"/>
              <a:buChar char="§"/>
            </a:pPr>
            <a:r>
              <a:rPr lang="ru-RU" sz="2800" dirty="0"/>
              <a:t>линейка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  <p:bldP spid="2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>
          <a:xfrm>
            <a:off x="338138" y="404813"/>
            <a:ext cx="8607425" cy="4525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>
              <a:latin typeface="Garamond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55650" y="427463"/>
            <a:ext cx="7772400" cy="558323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dirty="0" smtClean="0"/>
              <a:t>по 10 тетрадей в клетку и узкую линеечку.</a:t>
            </a:r>
          </a:p>
          <a:p>
            <a:pPr eaLnBrk="1" hangingPunct="1"/>
            <a:r>
              <a:rPr lang="ru-RU" dirty="0" smtClean="0"/>
              <a:t>папка для тетрадей.</a:t>
            </a:r>
          </a:p>
          <a:p>
            <a:pPr eaLnBrk="1" hangingPunct="1"/>
            <a:r>
              <a:rPr lang="ru-RU" dirty="0" smtClean="0"/>
              <a:t>обложки для книг и тетрадей.</a:t>
            </a:r>
          </a:p>
          <a:p>
            <a:pPr eaLnBrk="1" hangingPunct="1"/>
            <a:r>
              <a:rPr lang="ru-RU" dirty="0" smtClean="0"/>
              <a:t>спортивная форма (спортивные брюки и футболка)</a:t>
            </a:r>
          </a:p>
          <a:p>
            <a:pPr eaLnBrk="1" hangingPunct="1"/>
            <a:r>
              <a:rPr lang="ru-RU" dirty="0" smtClean="0"/>
              <a:t>закладки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dirty="0" smtClean="0"/>
              <a:t> дневник для записей учителя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449931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>
          <a:xfrm>
            <a:off x="338138" y="404813"/>
            <a:ext cx="8607425" cy="4525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>
              <a:latin typeface="Garamond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611560" y="2017940"/>
            <a:ext cx="7772400" cy="411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 2 альбома</a:t>
            </a:r>
          </a:p>
          <a:p>
            <a:r>
              <a:rPr lang="ru-RU" dirty="0" smtClean="0"/>
              <a:t>Краски</a:t>
            </a:r>
          </a:p>
          <a:p>
            <a:r>
              <a:rPr lang="ru-RU" dirty="0" smtClean="0"/>
              <a:t>баночка под воду-непроливайка</a:t>
            </a:r>
          </a:p>
          <a:p>
            <a:r>
              <a:rPr lang="ru-RU" dirty="0" smtClean="0"/>
              <a:t>Клеёнку</a:t>
            </a:r>
          </a:p>
          <a:p>
            <a:r>
              <a:rPr lang="ru-RU" dirty="0" smtClean="0"/>
              <a:t>Кисточки (белка, …) – 2 шт. (разного размера, например, № 5 и №8)</a:t>
            </a:r>
          </a:p>
          <a:p>
            <a:pPr>
              <a:buFont typeface="Wingdings" pitchFamily="2" charset="2"/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pPr>
              <a:buFont typeface="Wingdings" pitchFamily="2" charset="2"/>
              <a:buNone/>
            </a:pPr>
            <a:r>
              <a:rPr lang="ru-RU" dirty="0" smtClean="0"/>
              <a:t> </a:t>
            </a:r>
            <a:endParaRPr 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68521" y="519567"/>
            <a:ext cx="7793037" cy="14620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u="sng" dirty="0" smtClean="0"/>
              <a:t>Для уроков ИЗО</a:t>
            </a:r>
            <a:endParaRPr lang="ru-RU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53608827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>
          <a:xfrm>
            <a:off x="338138" y="404813"/>
            <a:ext cx="8607425" cy="4525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>
              <a:latin typeface="Garamond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221570"/>
            <a:ext cx="7793037" cy="14620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b="1" u="sng" dirty="0" smtClean="0"/>
              <a:t>Папка для уроков труда.</a:t>
            </a:r>
            <a:endParaRPr lang="ru-RU" b="1" u="sng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55650" y="1268760"/>
            <a:ext cx="7772400" cy="460851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2800" dirty="0" smtClean="0"/>
              <a:t>цветная бумага и цветной картон.</a:t>
            </a:r>
          </a:p>
          <a:p>
            <a:pPr eaLnBrk="1" hangingPunct="1"/>
            <a:r>
              <a:rPr lang="ru-RU" sz="2800" dirty="0" smtClean="0"/>
              <a:t>Набор бархатной бумаги и белого картона</a:t>
            </a:r>
          </a:p>
          <a:p>
            <a:pPr eaLnBrk="1" hangingPunct="1"/>
            <a:r>
              <a:rPr lang="ru-RU" sz="2800" dirty="0" smtClean="0"/>
              <a:t>пластилин.</a:t>
            </a:r>
          </a:p>
          <a:p>
            <a:pPr eaLnBrk="1" hangingPunct="1"/>
            <a:r>
              <a:rPr lang="ru-RU" sz="2800" dirty="0" smtClean="0"/>
              <a:t>ножницы с тупыми концами.</a:t>
            </a:r>
          </a:p>
          <a:p>
            <a:pPr eaLnBrk="1" hangingPunct="1"/>
            <a:r>
              <a:rPr lang="ru-RU" sz="2800" dirty="0" smtClean="0"/>
              <a:t>клей-карандаш</a:t>
            </a:r>
          </a:p>
          <a:p>
            <a:pPr eaLnBrk="1" hangingPunct="1"/>
            <a:r>
              <a:rPr lang="ru-RU" sz="2800" dirty="0" smtClean="0"/>
              <a:t>клей ПВА</a:t>
            </a:r>
          </a:p>
          <a:p>
            <a:pPr eaLnBrk="1" hangingPunct="1"/>
            <a:r>
              <a:rPr lang="ru-RU" sz="2800" dirty="0" smtClean="0"/>
              <a:t>Кисточка для клея</a:t>
            </a:r>
          </a:p>
          <a:p>
            <a:pPr eaLnBrk="1" hangingPunct="1"/>
            <a:r>
              <a:rPr lang="ru-RU" sz="2800" dirty="0" smtClean="0"/>
              <a:t>тряпочка</a:t>
            </a:r>
            <a:endParaRPr lang="ru-RU" sz="28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sz="2800" dirty="0" smtClean="0"/>
              <a:t>доска для пластилина.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66780779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>
          <a:xfrm>
            <a:off x="338138" y="404813"/>
            <a:ext cx="8607425" cy="4525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>
              <a:latin typeface="Garamond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559" y="116632"/>
            <a:ext cx="7793037" cy="14620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b="1" u="sng" dirty="0" smtClean="0"/>
              <a:t>Организация учебного процесса.</a:t>
            </a:r>
            <a:endParaRPr lang="ru-RU" b="1" u="sng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3" y="1727200"/>
            <a:ext cx="8478019" cy="479814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800" dirty="0" smtClean="0"/>
              <a:t>пятидневная учебная неделя;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- домашних заданий не будет, но это не означает, что не надо повторять, что было изучено в школе;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 </a:t>
            </a:r>
            <a:r>
              <a:rPr lang="ru-RU" sz="2800" dirty="0" err="1" smtClean="0"/>
              <a:t>безотметочное</a:t>
            </a:r>
            <a:r>
              <a:rPr lang="ru-RU" sz="2800" dirty="0" smtClean="0"/>
              <a:t> обучение в первом классе.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адаптационный период – 1 четверть по три урока;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дома обговорите с ребёнком схему безопасного пути в школу (пройти с ребенком от дома  до школы и обратно);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питание в столовой бесплатное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41234752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>
          <a:xfrm>
            <a:off x="338138" y="404813"/>
            <a:ext cx="8607425" cy="4525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>
              <a:latin typeface="Garamond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1552" y="116632"/>
            <a:ext cx="8406011" cy="14620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u="sng" dirty="0" smtClean="0"/>
              <a:t>Выбор родительского комитета</a:t>
            </a:r>
            <a:endParaRPr lang="ru-RU" b="1" u="sng" dirty="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79512" y="847674"/>
            <a:ext cx="8607424" cy="553365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Родительский комитет класса обязан:</a:t>
            </a:r>
            <a:endParaRPr lang="ru-RU" sz="2400" dirty="0" smtClean="0"/>
          </a:p>
          <a:p>
            <a:r>
              <a:rPr lang="ru-RU" sz="2400" dirty="0" smtClean="0"/>
              <a:t>помогать классному руководителю в налаживании контакта с коллективом родителей;</a:t>
            </a:r>
          </a:p>
          <a:p>
            <a:r>
              <a:rPr lang="ru-RU" sz="2400" dirty="0" smtClean="0"/>
              <a:t>вовлекать родителей в совместную деятельность с детьми;</a:t>
            </a:r>
          </a:p>
          <a:p>
            <a:r>
              <a:rPr lang="ru-RU" sz="2400" dirty="0" smtClean="0"/>
              <a:t>влиять на формирование культуры родительского общения;</a:t>
            </a:r>
          </a:p>
          <a:p>
            <a:r>
              <a:rPr lang="ru-RU" sz="2400" dirty="0" smtClean="0"/>
              <a:t>быть посредником между семьей, школой, общественными организациями в трудных жизненных ситуациях;</a:t>
            </a:r>
          </a:p>
          <a:p>
            <a:r>
              <a:rPr lang="ru-RU" sz="2400" dirty="0" smtClean="0"/>
              <a:t>стимулировать подвижничество и ответственность в воспитании подрастающего поколения;</a:t>
            </a:r>
          </a:p>
          <a:p>
            <a:r>
              <a:rPr lang="ru-RU" sz="2400" dirty="0" smtClean="0"/>
              <a:t>выступать с инициативами и предложениями по улучшению образовательно-воспитательного процесса в школе;</a:t>
            </a:r>
          </a:p>
          <a:p>
            <a:r>
              <a:rPr lang="ru-RU" sz="2400" dirty="0" smtClean="0"/>
              <a:t>соблюдать этические нормы в общении с учащимися, педагогами и их родителями.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97906982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>
          <a:xfrm>
            <a:off x="338138" y="404813"/>
            <a:ext cx="8607425" cy="4525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>
              <a:latin typeface="Garamond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12527" y="543558"/>
            <a:ext cx="6838528" cy="424847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b="1" i="1" dirty="0" smtClean="0">
                <a:solidFill>
                  <a:srgbClr val="FF0000"/>
                </a:solidFill>
              </a:rPr>
              <a:t>Берегите своих детей,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заботьтесь о них,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учите их жить 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в этом 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сложном мире!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65921" y="4393918"/>
            <a:ext cx="6172200" cy="10737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5400" b="1" i="1" dirty="0" smtClean="0">
                <a:solidFill>
                  <a:srgbClr val="002060"/>
                </a:solidFill>
              </a:rPr>
              <a:t>Всего доброго!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D:\Natalia\ЖОНКИНА ПИСАНИНА\картинки\школьное\cd81ca5c77d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2275"/>
            <a:ext cx="3707903" cy="365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22238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4372" y="116632"/>
            <a:ext cx="779303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Кузнецкая Вера Ивановна</a:t>
            </a: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228302" y="1052736"/>
            <a:ext cx="8559552" cy="422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Стаж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работы- </a:t>
            </a:r>
            <a:r>
              <a:rPr lang="ru-RU" kern="0" dirty="0" smtClean="0">
                <a:solidFill>
                  <a:srgbClr val="000000"/>
                </a:solidFill>
              </a:rPr>
              <a:t>41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год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Квалификационная категория – высшая.</a:t>
            </a:r>
          </a:p>
          <a:p>
            <a:pPr lvl="0" eaLnBrk="1" hangingPunct="1">
              <a:lnSpc>
                <a:spcPct val="150000"/>
              </a:lnSpc>
              <a:buClr>
                <a:srgbClr val="3333CC"/>
              </a:buClr>
              <a:defRPr/>
            </a:pPr>
            <a:r>
              <a:rPr lang="ru-RU" dirty="0"/>
              <a:t>Звание «</a:t>
            </a:r>
            <a:r>
              <a:rPr lang="ru-RU" b="1" dirty="0"/>
              <a:t>Почетный</a:t>
            </a:r>
            <a:r>
              <a:rPr lang="ru-RU" dirty="0"/>
              <a:t> </a:t>
            </a:r>
            <a:r>
              <a:rPr lang="ru-RU" b="1" dirty="0" smtClean="0"/>
              <a:t>работник общего образования Российской Федерации</a:t>
            </a:r>
            <a:r>
              <a:rPr lang="ru-RU" dirty="0" smtClean="0"/>
              <a:t>» 02.09.2013 г.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3905091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17488" y="4702175"/>
            <a:ext cx="8789987" cy="2092325"/>
            <a:chOff x="217488" y="4702175"/>
            <a:chExt cx="8789987" cy="2092325"/>
          </a:xfrm>
        </p:grpSpPr>
        <p:pic>
          <p:nvPicPr>
            <p:cNvPr id="5" name="Содержимое 4" descr="свиток 5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7488" y="4702175"/>
              <a:ext cx="8789987" cy="209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124" name="Прямоугольник 6"/>
            <p:cNvSpPr>
              <a:spLocks noChangeArrowheads="1"/>
            </p:cNvSpPr>
            <p:nvPr/>
          </p:nvSpPr>
          <p:spPr bwMode="auto">
            <a:xfrm>
              <a:off x="615950" y="5010150"/>
              <a:ext cx="7993063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b="1" i="1" dirty="0" smtClean="0">
                  <a:solidFill>
                    <a:srgbClr val="800000"/>
                  </a:solidFill>
                  <a:latin typeface="Garamond" pitchFamily="18" charset="0"/>
                </a:rPr>
                <a:t>“Семья и школа – это берег и море. На берегу, ребёнок делает свои первые шаги, а потом перед ним открывается необозримое море знаний, и курс в этом море прокладывает школа…. Но это не значит, что он должен совсем оторваться от берега”….</a:t>
              </a:r>
            </a:p>
            <a:p>
              <a:r>
                <a:rPr lang="ru-RU" b="1" i="1" dirty="0" smtClean="0">
                  <a:solidFill>
                    <a:srgbClr val="800000"/>
                  </a:solidFill>
                  <a:latin typeface="Garamond" pitchFamily="18" charset="0"/>
                </a:rPr>
                <a:t>                                                                                        Л. Кассиль</a:t>
              </a:r>
              <a:endParaRPr lang="ru-RU" b="1" dirty="0">
                <a:latin typeface="Garamond" pitchFamily="18" charset="0"/>
              </a:endParaRPr>
            </a:p>
          </p:txBody>
        </p:sp>
      </p:grpSp>
      <p:pic>
        <p:nvPicPr>
          <p:cNvPr id="4100" name="Рисунок 7" descr="D:\Natalia\ЖОНКИНА ПИСАНИНА\картинки\1416064_larg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9522">
            <a:off x="1265238" y="-50800"/>
            <a:ext cx="17287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свиток 5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142875"/>
            <a:ext cx="84296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Все начинается со школьного звонка…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5124" name="Picture 6" descr="D:\Natalia\ЖОНКИНА ПИСАНИНА\картинки\школьное\31155421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844675"/>
            <a:ext cx="3971925" cy="5578475"/>
          </a:xfrm>
          <a:noFill/>
        </p:spPr>
      </p:pic>
      <p:pic>
        <p:nvPicPr>
          <p:cNvPr id="5125" name="Picture 9" descr="D:\Natalia\ЖОНКИНА ПИСАНИНА\1251811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9787">
            <a:off x="5162550" y="1514475"/>
            <a:ext cx="3392488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школьные год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53188"/>
            <a:ext cx="4048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549275" y="142875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Переломный момент в жизни ребенка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9850" y="1974850"/>
            <a:ext cx="7416800" cy="1089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800000"/>
              </a:buClr>
              <a:buFontTx/>
              <a:buBlip>
                <a:blip r:embed="rId4"/>
              </a:buBlip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напряженный умственный труд, активизации внимания;</a:t>
            </a:r>
          </a:p>
          <a:p>
            <a:pPr>
              <a:lnSpc>
                <a:spcPct val="90000"/>
              </a:lnSpc>
              <a:buClr>
                <a:srgbClr val="800000"/>
              </a:buClr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38263" y="2692400"/>
            <a:ext cx="5688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800000"/>
              </a:buClr>
              <a:buFontTx/>
              <a:buBlip>
                <a:blip r:embed="rId5"/>
              </a:buBlip>
            </a:pPr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меняется весь уклад его жизни. На смену беззаботным играм приходят ежедневные учебные занятия.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90663" y="5046663"/>
            <a:ext cx="63007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800000"/>
              </a:buClr>
              <a:buFontTx/>
              <a:buBlip>
                <a:blip r:embed="rId5"/>
              </a:buBlip>
            </a:pPr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меняется его место в системе общественных отношений;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90663" y="5878513"/>
            <a:ext cx="6459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buClr>
                <a:srgbClr val="800000"/>
              </a:buClr>
              <a:buFontTx/>
              <a:buBlip>
                <a:blip r:embed="rId5"/>
              </a:buBlip>
            </a:pPr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возрастает психоэмоциональная нагрузка; </a:t>
            </a:r>
          </a:p>
        </p:txBody>
      </p:sp>
      <p:pic>
        <p:nvPicPr>
          <p:cNvPr id="19458" name="Picture 2" descr="D:\Natalia\ЖОНКИНА ПИСАНИНА\картинки\школьное\Рисунок1ф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1457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D:\Natalia\ЖОНКИНА ПИСАНИНА\картинки\дети\69490760_0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452938"/>
            <a:ext cx="1095375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6" descr="D:\Natalia\ЖОНКИНА ПИСАНИНА\картинки\школьное\755ad610193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5222875"/>
            <a:ext cx="1611312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D:\Natalia\ЖОНКИНА ПИСАНИНА\ucheniki_w450_h468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2430463"/>
            <a:ext cx="2309812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95413" y="4071938"/>
            <a:ext cx="5637212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800000"/>
              </a:buClr>
              <a:buFontTx/>
              <a:buBlip>
                <a:blip r:embed="rId5"/>
              </a:buBlip>
            </a:pPr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соблюдение  требований школьной дисциплины;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build="p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175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Содержимое 3" descr="учебники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2100" y="5765800"/>
            <a:ext cx="1143000" cy="104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75" y="533400"/>
            <a:ext cx="7769225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В первые недели и месяцы обучения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4175" y="1571625"/>
            <a:ext cx="8686800" cy="55435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400" b="1" i="1" u="sng" dirty="0" smtClean="0">
                <a:solidFill>
                  <a:srgbClr val="C00000"/>
                </a:solidFill>
                <a:latin typeface="Garamond" pitchFamily="18" charset="0"/>
              </a:rPr>
              <a:t>могут появиться жалобы детей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на усталость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головные боли </a:t>
            </a:r>
          </a:p>
          <a:p>
            <a:pPr marL="0" indent="0">
              <a:lnSpc>
                <a:spcPct val="80000"/>
              </a:lnSpc>
              <a:buClr>
                <a:srgbClr val="800000"/>
              </a:buClr>
              <a:buFont typeface="Arial" charset="0"/>
              <a:buNone/>
              <a:defRPr/>
            </a:pPr>
            <a:r>
              <a:rPr lang="ru-RU" sz="2400" b="1" i="1" u="sng" dirty="0" smtClean="0">
                <a:solidFill>
                  <a:srgbClr val="C00000"/>
                </a:solidFill>
                <a:latin typeface="Garamond" pitchFamily="18" charset="0"/>
              </a:rPr>
              <a:t>возникнуть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раздражительность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плаксивость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нарушение сна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снижение аппетита детей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снижение массы тела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i="1" u="sng" dirty="0" smtClean="0">
                <a:solidFill>
                  <a:srgbClr val="C00000"/>
                </a:solidFill>
                <a:latin typeface="Garamond" pitchFamily="18" charset="0"/>
              </a:rPr>
              <a:t>Случаются и трудности психологического характера:</a:t>
            </a:r>
          </a:p>
          <a:p>
            <a:pPr>
              <a:lnSpc>
                <a:spcPct val="80000"/>
              </a:lnSpc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 чувство страха</a:t>
            </a:r>
          </a:p>
          <a:p>
            <a:pPr>
              <a:lnSpc>
                <a:spcPct val="80000"/>
              </a:lnSpc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отрицательное отношение к учебе, учителю</a:t>
            </a:r>
          </a:p>
          <a:p>
            <a:pPr>
              <a:lnSpc>
                <a:spcPct val="80000"/>
              </a:lnSpc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неправильное представление о своих способностях и возможностях </a:t>
            </a:r>
            <a:endParaRPr lang="ru-RU" sz="2400" b="1" dirty="0">
              <a:solidFill>
                <a:srgbClr val="800000"/>
              </a:solidFill>
              <a:latin typeface="Garamond" pitchFamily="18" charset="0"/>
            </a:endParaRPr>
          </a:p>
        </p:txBody>
      </p:sp>
      <p:pic>
        <p:nvPicPr>
          <p:cNvPr id="6" name="Picture 4" descr="D:\Natalia\ЖОНКИНА ПИСАНИНА\plohoe_nastroenie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9996" y="1571625"/>
            <a:ext cx="2433955" cy="200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2" descr="D:\Natalia\ЖОНКИНА ПИСАНИНА\0_705b0_8a755c7e_XL-285x30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65313"/>
            <a:ext cx="142557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3" descr="D:\Natalia\ЖОНКИНА ПИСАНИНА\smailik-298x30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284538"/>
            <a:ext cx="15732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92275" y="473075"/>
            <a:ext cx="56165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Понятие адаптации</a:t>
            </a:r>
          </a:p>
        </p:txBody>
      </p:sp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1912938" y="1916113"/>
            <a:ext cx="531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непосредственно связано с понятием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8788" y="5848350"/>
            <a:ext cx="8081962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Garamond" pitchFamily="18" charset="0"/>
              </a:rPr>
              <a:t>"готовность ребенка к школе" </a:t>
            </a:r>
          </a:p>
        </p:txBody>
      </p:sp>
      <p:pic>
        <p:nvPicPr>
          <p:cNvPr id="21506" name="Picture 2" descr="D:\Natalia\ЖОНКИНА ПИСАНИНА\88ac5ec28bf7723e9e354f2255292aa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20" r="15298"/>
          <a:stretch/>
        </p:blipFill>
        <p:spPr bwMode="auto">
          <a:xfrm>
            <a:off x="2133600" y="2378497"/>
            <a:ext cx="4526632" cy="3645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39950" y="473075"/>
            <a:ext cx="482917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ШКОЛА  - ЭТО…</a:t>
            </a:r>
          </a:p>
        </p:txBody>
      </p:sp>
      <p:pic>
        <p:nvPicPr>
          <p:cNvPr id="9220" name="Рисунок 4" descr="D:\Natalia\ЖОНКИНА ПИСАНИНА\картинки\корзи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571625"/>
            <a:ext cx="4848225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D:\Natalia\ЖОНКИНА ПИСАНИНА\41667667.gif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865" y="1988840"/>
            <a:ext cx="2409027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1214</Words>
  <Application>Microsoft Office PowerPoint</Application>
  <PresentationFormat>Экран (4:3)</PresentationFormat>
  <Paragraphs>248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«Первый раз  в первый класс»</vt:lpstr>
      <vt:lpstr>Презентация PowerPoint</vt:lpstr>
      <vt:lpstr>Презентация PowerPoint</vt:lpstr>
      <vt:lpstr>Презентация PowerPoint</vt:lpstr>
      <vt:lpstr>Все начинается со школьного звонка…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Пользователь Windows</cp:lastModifiedBy>
  <cp:revision>191</cp:revision>
  <dcterms:modified xsi:type="dcterms:W3CDTF">2022-08-25T14:46:41Z</dcterms:modified>
</cp:coreProperties>
</file>