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8" r:id="rId3"/>
    <p:sldId id="274" r:id="rId4"/>
    <p:sldId id="276" r:id="rId5"/>
    <p:sldId id="270" r:id="rId6"/>
    <p:sldId id="277" r:id="rId7"/>
    <p:sldId id="263" r:id="rId8"/>
    <p:sldId id="267"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1A4A856-9794-4B7D-9EA1-C09708272437}" type="datetimeFigureOut">
              <a:rPr lang="ru-RU" smtClean="0"/>
              <a:pPr/>
              <a:t>30.01.2022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3507997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A4A856-9794-4B7D-9EA1-C09708272437}" type="datetimeFigureOut">
              <a:rPr lang="ru-RU" smtClean="0"/>
              <a:pPr/>
              <a:t>30.01.2022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82748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A4A856-9794-4B7D-9EA1-C09708272437}" type="datetimeFigureOut">
              <a:rPr lang="ru-RU" smtClean="0"/>
              <a:pPr/>
              <a:t>30.01.2022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401811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A4A856-9794-4B7D-9EA1-C09708272437}" type="datetimeFigureOut">
              <a:rPr lang="ru-RU" smtClean="0"/>
              <a:pPr/>
              <a:t>30.01.2022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229999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1A4A856-9794-4B7D-9EA1-C09708272437}" type="datetimeFigureOut">
              <a:rPr lang="ru-RU" smtClean="0"/>
              <a:pPr/>
              <a:t>30.01.2022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289684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1A4A856-9794-4B7D-9EA1-C09708272437}" type="datetimeFigureOut">
              <a:rPr lang="ru-RU" smtClean="0"/>
              <a:pPr/>
              <a:t>30.01.2022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531208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1A4A856-9794-4B7D-9EA1-C09708272437}" type="datetimeFigureOut">
              <a:rPr lang="ru-RU" smtClean="0"/>
              <a:pPr/>
              <a:t>30.01.2022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36024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1A4A856-9794-4B7D-9EA1-C09708272437}" type="datetimeFigureOut">
              <a:rPr lang="ru-RU" smtClean="0"/>
              <a:pPr/>
              <a:t>30.01.2022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2287389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1A4A856-9794-4B7D-9EA1-C09708272437}" type="datetimeFigureOut">
              <a:rPr lang="ru-RU" smtClean="0"/>
              <a:pPr/>
              <a:t>30.01.2022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3964332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1A4A856-9794-4B7D-9EA1-C09708272437}" type="datetimeFigureOut">
              <a:rPr lang="ru-RU" smtClean="0"/>
              <a:pPr/>
              <a:t>30.01.2022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418006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1A4A856-9794-4B7D-9EA1-C09708272437}" type="datetimeFigureOut">
              <a:rPr lang="ru-RU" smtClean="0"/>
              <a:pPr/>
              <a:t>30.01.2022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1684505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4A856-9794-4B7D-9EA1-C09708272437}" type="datetimeFigureOut">
              <a:rPr lang="ru-RU" smtClean="0"/>
              <a:pPr/>
              <a:t>30.01.2022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CA408-883C-4995-A371-E0D3B26A6420}" type="slidenum">
              <a:rPr lang="ru-RU" smtClean="0"/>
              <a:pPr/>
              <a:t>‹#›</a:t>
            </a:fld>
            <a:endParaRPr lang="ru-RU"/>
          </a:p>
        </p:txBody>
      </p:sp>
    </p:spTree>
    <p:extLst>
      <p:ext uri="{BB962C8B-B14F-4D97-AF65-F5344CB8AC3E}">
        <p14:creationId xmlns="" xmlns:p14="http://schemas.microsoft.com/office/powerpoint/2010/main" val="552862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1772816"/>
            <a:ext cx="6858000" cy="2387600"/>
          </a:xfrm>
        </p:spPr>
        <p:txBody>
          <a:bodyPr>
            <a:noAutofit/>
          </a:bodyPr>
          <a:lstStyle/>
          <a:p>
            <a:r>
              <a:rPr lang="ru-RU" sz="4800" b="1" i="1" dirty="0" smtClean="0">
                <a:solidFill>
                  <a:srgbClr val="002060"/>
                </a:solidFill>
                <a:effectLst>
                  <a:outerShdw blurRad="38100" dist="38100" dir="2700000" algn="tl">
                    <a:srgbClr val="000000">
                      <a:alpha val="43137"/>
                    </a:srgbClr>
                  </a:outerShdw>
                </a:effectLst>
                <a:latin typeface="Bookman Old Style" pitchFamily="18" charset="0"/>
              </a:rPr>
              <a:t>Образовательное событие</a:t>
            </a:r>
            <a:br>
              <a:rPr lang="ru-RU" sz="4800" b="1" i="1" dirty="0" smtClean="0">
                <a:solidFill>
                  <a:srgbClr val="002060"/>
                </a:solidFill>
                <a:effectLst>
                  <a:outerShdw blurRad="38100" dist="38100" dir="2700000" algn="tl">
                    <a:srgbClr val="000000">
                      <a:alpha val="43137"/>
                    </a:srgbClr>
                  </a:outerShdw>
                </a:effectLst>
                <a:latin typeface="Bookman Old Style" pitchFamily="18" charset="0"/>
              </a:rPr>
            </a:br>
            <a:r>
              <a:rPr lang="ru-RU" sz="4800" b="1" i="1" dirty="0" smtClean="0">
                <a:solidFill>
                  <a:srgbClr val="002060"/>
                </a:solidFill>
                <a:effectLst>
                  <a:outerShdw blurRad="38100" dist="38100" dir="2700000" algn="tl">
                    <a:srgbClr val="000000">
                      <a:alpha val="43137"/>
                    </a:srgbClr>
                  </a:outerShdw>
                </a:effectLst>
                <a:latin typeface="Bookman Old Style" pitchFamily="18" charset="0"/>
              </a:rPr>
              <a:t>«</a:t>
            </a:r>
            <a:r>
              <a:rPr lang="ru-RU" sz="4800" b="1" i="1" dirty="0">
                <a:solidFill>
                  <a:srgbClr val="002060"/>
                </a:solidFill>
                <a:effectLst>
                  <a:outerShdw blurRad="38100" dist="38100" dir="2700000" algn="tl">
                    <a:srgbClr val="000000">
                      <a:alpha val="43137"/>
                    </a:srgbClr>
                  </a:outerShdw>
                </a:effectLst>
                <a:latin typeface="Bookman Old Style" pitchFamily="18" charset="0"/>
              </a:rPr>
              <a:t>День единого текста»</a:t>
            </a:r>
            <a:r>
              <a:rPr lang="ru-RU" sz="4800" b="1" dirty="0">
                <a:solidFill>
                  <a:srgbClr val="C00000"/>
                </a:solidFill>
                <a:latin typeface="Bookman Old Style" pitchFamily="18" charset="0"/>
              </a:rPr>
              <a:t/>
            </a:r>
            <a:br>
              <a:rPr lang="ru-RU" sz="4800" b="1" dirty="0">
                <a:solidFill>
                  <a:srgbClr val="C00000"/>
                </a:solidFill>
                <a:latin typeface="Bookman Old Style" pitchFamily="18" charset="0"/>
              </a:rPr>
            </a:br>
            <a:endParaRPr lang="ru-RU" sz="4800" b="1" dirty="0">
              <a:solidFill>
                <a:srgbClr val="C00000"/>
              </a:solidFill>
              <a:latin typeface="Bookman Old Style" pitchFamily="18" charset="0"/>
            </a:endParaRPr>
          </a:p>
        </p:txBody>
      </p:sp>
      <p:sp>
        <p:nvSpPr>
          <p:cNvPr id="3" name="Подзаголовок 2"/>
          <p:cNvSpPr>
            <a:spLocks noGrp="1"/>
          </p:cNvSpPr>
          <p:nvPr>
            <p:ph type="subTitle" idx="1"/>
          </p:nvPr>
        </p:nvSpPr>
        <p:spPr>
          <a:xfrm>
            <a:off x="5072066" y="4214818"/>
            <a:ext cx="3871390" cy="1347632"/>
          </a:xfrm>
        </p:spPr>
        <p:txBody>
          <a:bodyPr>
            <a:normAutofit fontScale="92500" lnSpcReduction="20000"/>
          </a:bodyPr>
          <a:lstStyle/>
          <a:p>
            <a:pPr algn="r"/>
            <a:r>
              <a:rPr lang="ru-RU" sz="1800" b="1" dirty="0" smtClean="0">
                <a:solidFill>
                  <a:srgbClr val="002060"/>
                </a:solidFill>
                <a:latin typeface="Times New Roman" pitchFamily="18" charset="0"/>
                <a:cs typeface="Times New Roman" pitchFamily="18" charset="0"/>
              </a:rPr>
              <a:t>Брюханова Г.В., </a:t>
            </a:r>
          </a:p>
          <a:p>
            <a:pPr algn="r"/>
            <a:r>
              <a:rPr lang="ru-RU" sz="1800" b="1" dirty="0" smtClean="0">
                <a:solidFill>
                  <a:srgbClr val="002060"/>
                </a:solidFill>
                <a:latin typeface="Times New Roman" pitchFamily="18" charset="0"/>
                <a:cs typeface="Times New Roman" pitchFamily="18" charset="0"/>
              </a:rPr>
              <a:t>учитель английского языка</a:t>
            </a:r>
          </a:p>
          <a:p>
            <a:pPr algn="r"/>
            <a:r>
              <a:rPr lang="ru-RU" sz="1800" b="1" dirty="0" err="1" smtClean="0">
                <a:solidFill>
                  <a:srgbClr val="002060"/>
                </a:solidFill>
                <a:latin typeface="Times New Roman" pitchFamily="18" charset="0"/>
                <a:cs typeface="Times New Roman" pitchFamily="18" charset="0"/>
              </a:rPr>
              <a:t>Имеева</a:t>
            </a:r>
            <a:r>
              <a:rPr lang="ru-RU" sz="1800" b="1" dirty="0" smtClean="0">
                <a:solidFill>
                  <a:srgbClr val="002060"/>
                </a:solidFill>
                <a:latin typeface="Times New Roman" pitchFamily="18" charset="0"/>
                <a:cs typeface="Times New Roman" pitchFamily="18" charset="0"/>
              </a:rPr>
              <a:t> Н.К., </a:t>
            </a:r>
          </a:p>
          <a:p>
            <a:pPr algn="r"/>
            <a:r>
              <a:rPr lang="ru-RU" sz="1800" b="1" dirty="0" smtClean="0">
                <a:solidFill>
                  <a:srgbClr val="002060"/>
                </a:solidFill>
                <a:latin typeface="Times New Roman" pitchFamily="18" charset="0"/>
                <a:cs typeface="Times New Roman" pitchFamily="18" charset="0"/>
              </a:rPr>
              <a:t>учитель английского языка</a:t>
            </a:r>
          </a:p>
          <a:p>
            <a:pPr algn="r"/>
            <a:r>
              <a:rPr lang="ru-RU" sz="1800" b="1" dirty="0" smtClean="0">
                <a:solidFill>
                  <a:srgbClr val="C00000"/>
                </a:solidFill>
                <a:latin typeface="Bookman Old Style" pitchFamily="18" charset="0"/>
              </a:rPr>
              <a:t> </a:t>
            </a:r>
            <a:endParaRPr lang="ru-RU" sz="1800" b="1" dirty="0">
              <a:solidFill>
                <a:srgbClr val="C00000"/>
              </a:solidFill>
              <a:latin typeface="Bookman Old Style" pitchFamily="18" charset="0"/>
            </a:endParaRPr>
          </a:p>
        </p:txBody>
      </p:sp>
      <p:sp>
        <p:nvSpPr>
          <p:cNvPr id="4" name="TextBox 3"/>
          <p:cNvSpPr txBox="1"/>
          <p:nvPr/>
        </p:nvSpPr>
        <p:spPr>
          <a:xfrm>
            <a:off x="1714480" y="285728"/>
            <a:ext cx="6286544" cy="369332"/>
          </a:xfrm>
          <a:prstGeom prst="rect">
            <a:avLst/>
          </a:prstGeom>
          <a:noFill/>
        </p:spPr>
        <p:txBody>
          <a:bodyPr wrap="square" rtlCol="0">
            <a:spAutoFit/>
          </a:bodyPr>
          <a:lstStyle/>
          <a:p>
            <a:pPr algn="ctr">
              <a:spcBef>
                <a:spcPct val="20000"/>
              </a:spcBef>
            </a:pPr>
            <a:r>
              <a:rPr lang="ru-RU" b="1" dirty="0" smtClean="0">
                <a:solidFill>
                  <a:srgbClr val="002060"/>
                </a:solidFill>
                <a:latin typeface="Times New Roman" pitchFamily="18" charset="0"/>
                <a:cs typeface="Times New Roman" pitchFamily="18" charset="0"/>
              </a:rPr>
              <a:t>МБОУ г. Иркутска СОШ № 71 им Н.А. Вилкова</a:t>
            </a:r>
          </a:p>
        </p:txBody>
      </p:sp>
    </p:spTree>
    <p:extLst>
      <p:ext uri="{BB962C8B-B14F-4D97-AF65-F5344CB8AC3E}">
        <p14:creationId xmlns="" xmlns:p14="http://schemas.microsoft.com/office/powerpoint/2010/main" val="4246831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714744" y="285728"/>
            <a:ext cx="1592039" cy="707886"/>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lvl="0"/>
            <a:r>
              <a:rPr lang="ru-RU" sz="4000" dirty="0" smtClean="0">
                <a:latin typeface="Times New Roman" pitchFamily="18" charset="0"/>
                <a:cs typeface="Times New Roman" pitchFamily="18" charset="0"/>
              </a:rPr>
              <a:t>ФГОС</a:t>
            </a:r>
            <a:endParaRPr lang="ru-RU" sz="4000" dirty="0">
              <a:latin typeface="Times New Roman" pitchFamily="18" charset="0"/>
              <a:cs typeface="Times New Roman" pitchFamily="18" charset="0"/>
            </a:endParaRPr>
          </a:p>
        </p:txBody>
      </p:sp>
      <p:sp>
        <p:nvSpPr>
          <p:cNvPr id="4" name="Прямоугольник 3"/>
          <p:cNvSpPr/>
          <p:nvPr/>
        </p:nvSpPr>
        <p:spPr>
          <a:xfrm>
            <a:off x="1571604" y="1214422"/>
            <a:ext cx="6072230" cy="830997"/>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lvl="0" algn="ctr"/>
            <a:r>
              <a:rPr lang="ru-RU" sz="2400" dirty="0" smtClean="0">
                <a:latin typeface="Times New Roman" pitchFamily="18" charset="0"/>
                <a:cs typeface="Times New Roman" pitchFamily="18" charset="0"/>
              </a:rPr>
              <a:t>Формирование и развитие у обучающихся смыслового чтения</a:t>
            </a:r>
            <a:endParaRPr lang="ru-RU" sz="2400" dirty="0">
              <a:latin typeface="Times New Roman" pitchFamily="18" charset="0"/>
              <a:cs typeface="Times New Roman" pitchFamily="18" charset="0"/>
            </a:endParaRPr>
          </a:p>
        </p:txBody>
      </p:sp>
      <p:sp>
        <p:nvSpPr>
          <p:cNvPr id="5" name="Прямоугольник 4"/>
          <p:cNvSpPr/>
          <p:nvPr/>
        </p:nvSpPr>
        <p:spPr>
          <a:xfrm>
            <a:off x="428596" y="2214554"/>
            <a:ext cx="8429684" cy="1754326"/>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lvl="0" algn="ctr"/>
            <a:r>
              <a:rPr lang="ru-RU" u="sng" dirty="0" smtClean="0">
                <a:latin typeface="Times New Roman" pitchFamily="18" charset="0"/>
                <a:cs typeface="Times New Roman" pitchFamily="18" charset="0"/>
              </a:rPr>
              <a:t>Смысловое чтение</a:t>
            </a:r>
            <a:r>
              <a:rPr lang="ru-RU" dirty="0" smtClean="0">
                <a:latin typeface="Times New Roman" pitchFamily="18" charset="0"/>
                <a:cs typeface="Times New Roman" pitchFamily="18" charset="0"/>
              </a:rPr>
              <a:t> – осмысление цели чтения и выбор вида чтения в зависимости от цели; извлечение необходимой информации из прослушанных текстов различных жанров; определение основной и второстепенной информации; свободная ориентация и восприятие текстов художественного, научного, публицистического и официально – делового стилей; понимание и адекватная оценка языка средств массовой информации</a:t>
            </a:r>
            <a:endParaRPr lang="ru-RU" dirty="0">
              <a:latin typeface="Times New Roman" pitchFamily="18" charset="0"/>
              <a:cs typeface="Times New Roman" pitchFamily="18" charset="0"/>
            </a:endParaRPr>
          </a:p>
        </p:txBody>
      </p:sp>
      <p:sp>
        <p:nvSpPr>
          <p:cNvPr id="6" name="Прямоугольник 5"/>
          <p:cNvSpPr/>
          <p:nvPr/>
        </p:nvSpPr>
        <p:spPr>
          <a:xfrm>
            <a:off x="500034" y="4286256"/>
            <a:ext cx="2643206" cy="156966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lvl="0" algn="ctr"/>
            <a:r>
              <a:rPr lang="ru-RU" sz="1600" dirty="0" smtClean="0">
                <a:latin typeface="Times New Roman" pitchFamily="18" charset="0"/>
                <a:cs typeface="Times New Roman" pitchFamily="18" charset="0"/>
              </a:rPr>
              <a:t>ознакомительное чтение, направленное на извлечение ключевой информации или выделение главного содержания текста или книги</a:t>
            </a:r>
          </a:p>
        </p:txBody>
      </p:sp>
      <p:sp>
        <p:nvSpPr>
          <p:cNvPr id="7" name="Прямоугольник 6"/>
          <p:cNvSpPr/>
          <p:nvPr/>
        </p:nvSpPr>
        <p:spPr>
          <a:xfrm>
            <a:off x="3286116" y="4286256"/>
            <a:ext cx="2786082" cy="156966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ru-RU" sz="1600" dirty="0" smtClean="0">
                <a:solidFill>
                  <a:schemeClr val="lt1"/>
                </a:solidFill>
                <a:latin typeface="Times New Roman" pitchFamily="18" charset="0"/>
                <a:cs typeface="Times New Roman" pitchFamily="18" charset="0"/>
              </a:rPr>
              <a:t>изучающее (критическое) чтение, имеющее целью извлечение полной и точной информации с последующей интерпретацией содержания текста. </a:t>
            </a:r>
          </a:p>
        </p:txBody>
      </p:sp>
      <p:sp>
        <p:nvSpPr>
          <p:cNvPr id="8" name="Прямоугольник 7"/>
          <p:cNvSpPr/>
          <p:nvPr/>
        </p:nvSpPr>
        <p:spPr>
          <a:xfrm>
            <a:off x="6215074" y="4286256"/>
            <a:ext cx="2643206" cy="156966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lvl="0" algn="ctr"/>
            <a:r>
              <a:rPr lang="ru-RU" sz="1600" dirty="0" smtClean="0">
                <a:solidFill>
                  <a:schemeClr val="lt1"/>
                </a:solidFill>
                <a:latin typeface="Times New Roman" pitchFamily="18" charset="0"/>
                <a:cs typeface="Times New Roman" pitchFamily="18" charset="0"/>
              </a:rPr>
              <a:t>поисковое/просмотровое чтение, предполагающее нахождение конкретной информации (единицы информации), конкретного факта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3116"/>
            <a:ext cx="8715436" cy="4616648"/>
          </a:xfrm>
          <a:prstGeom prst="rect">
            <a:avLst/>
          </a:prstGeom>
        </p:spPr>
        <p:txBody>
          <a:bodyPr wrap="square">
            <a:spAutoFit/>
          </a:bodyPr>
          <a:lstStyle/>
          <a:p>
            <a:r>
              <a:rPr lang="ru-RU" sz="2800" b="1" u="sng" dirty="0" smtClean="0">
                <a:solidFill>
                  <a:srgbClr val="002060"/>
                </a:solidFill>
                <a:latin typeface="Book Antiqua" pitchFamily="18" charset="0"/>
                <a:ea typeface="+mj-ea"/>
                <a:cs typeface="+mj-cs"/>
              </a:rPr>
              <a:t>День единого текста</a:t>
            </a:r>
            <a:r>
              <a:rPr lang="ru-RU" sz="2800" b="1" i="1" dirty="0" smtClean="0"/>
              <a:t> </a:t>
            </a:r>
            <a:r>
              <a:rPr lang="ru-RU" sz="2800" dirty="0" smtClean="0"/>
              <a:t>– </a:t>
            </a:r>
            <a:r>
              <a:rPr lang="ru-RU" sz="2400" dirty="0" smtClean="0">
                <a:solidFill>
                  <a:srgbClr val="002060"/>
                </a:solidFill>
                <a:latin typeface="Book Antiqua" pitchFamily="18" charset="0"/>
                <a:ea typeface="+mj-ea"/>
                <a:cs typeface="+mj-cs"/>
              </a:rPr>
              <a:t>технология работы с одним и тем же текстом на нескольких уроках в течение одного дня</a:t>
            </a:r>
          </a:p>
          <a:p>
            <a:endParaRPr lang="ru-RU" sz="2800" dirty="0" smtClean="0">
              <a:solidFill>
                <a:srgbClr val="002060"/>
              </a:solidFill>
              <a:latin typeface="Book Antiqua" pitchFamily="18" charset="0"/>
              <a:ea typeface="+mj-ea"/>
              <a:cs typeface="+mj-cs"/>
            </a:endParaRPr>
          </a:p>
          <a:p>
            <a:r>
              <a:rPr lang="ru-RU" sz="2800" b="1" u="sng" dirty="0" smtClean="0">
                <a:solidFill>
                  <a:srgbClr val="002060"/>
                </a:solidFill>
                <a:latin typeface="Book Antiqua" pitchFamily="18" charset="0"/>
                <a:ea typeface="+mj-ea"/>
                <a:cs typeface="+mj-cs"/>
              </a:rPr>
              <a:t>Определение планируемых результатов:</a:t>
            </a:r>
          </a:p>
          <a:p>
            <a:endParaRPr lang="ru-RU" sz="1000" b="1" u="sng" dirty="0" smtClean="0">
              <a:solidFill>
                <a:srgbClr val="002060"/>
              </a:solidFill>
              <a:latin typeface="Book Antiqua" pitchFamily="18" charset="0"/>
              <a:ea typeface="+mj-ea"/>
              <a:cs typeface="+mj-cs"/>
            </a:endParaRPr>
          </a:p>
          <a:p>
            <a:r>
              <a:rPr lang="ru-RU" sz="2000" dirty="0" smtClean="0">
                <a:solidFill>
                  <a:srgbClr val="002060"/>
                </a:solidFill>
                <a:latin typeface="Book Antiqua" pitchFamily="18" charset="0"/>
                <a:ea typeface="+mj-ea"/>
                <a:cs typeface="+mj-cs"/>
              </a:rPr>
              <a:t>1) Умение первое: найти и извлечь (информацию из текста);</a:t>
            </a:r>
          </a:p>
          <a:p>
            <a:r>
              <a:rPr lang="ru-RU" sz="2000" dirty="0" smtClean="0">
                <a:solidFill>
                  <a:srgbClr val="002060"/>
                </a:solidFill>
                <a:latin typeface="Book Antiqua" pitchFamily="18" charset="0"/>
                <a:ea typeface="+mj-ea"/>
                <a:cs typeface="+mj-cs"/>
              </a:rPr>
              <a:t>2) Умение второе: интегрировать и интерпретировать </a:t>
            </a:r>
          </a:p>
          <a:p>
            <a:r>
              <a:rPr lang="ru-RU" sz="2000" dirty="0" smtClean="0">
                <a:solidFill>
                  <a:srgbClr val="002060"/>
                </a:solidFill>
                <a:latin typeface="Book Antiqua" pitchFamily="18" charset="0"/>
                <a:ea typeface="+mj-ea"/>
                <a:cs typeface="+mj-cs"/>
              </a:rPr>
              <a:t>                                                                                                (сообщение текста);</a:t>
            </a:r>
          </a:p>
          <a:p>
            <a:r>
              <a:rPr lang="ru-RU" sz="2000" dirty="0" smtClean="0">
                <a:solidFill>
                  <a:srgbClr val="002060"/>
                </a:solidFill>
                <a:latin typeface="Book Antiqua" pitchFamily="18" charset="0"/>
                <a:ea typeface="+mj-ea"/>
                <a:cs typeface="+mj-cs"/>
              </a:rPr>
              <a:t>3) Умение третье: осмыслить и оценить (сообщение текста).</a:t>
            </a:r>
          </a:p>
          <a:p>
            <a:r>
              <a:rPr lang="ru-RU" sz="2000" dirty="0" smtClean="0">
                <a:solidFill>
                  <a:srgbClr val="002060"/>
                </a:solidFill>
                <a:latin typeface="Book Antiqua" pitchFamily="18" charset="0"/>
                <a:ea typeface="+mj-ea"/>
                <a:cs typeface="+mj-cs"/>
              </a:rPr>
              <a:t>4) Умение четвертое: использовать прочитанную информацию при решении учебных и житейских задач</a:t>
            </a:r>
          </a:p>
          <a:p>
            <a:endParaRPr lang="ru-RU" sz="2800" dirty="0" smtClean="0">
              <a:solidFill>
                <a:srgbClr val="002060"/>
              </a:solidFill>
              <a:latin typeface="Book Antiqua" pitchFamily="18" charset="0"/>
              <a:ea typeface="+mj-ea"/>
              <a:cs typeface="+mj-cs"/>
            </a:endParaRPr>
          </a:p>
          <a:p>
            <a:endParaRPr lang="ru-RU" sz="2800" dirty="0" smtClean="0"/>
          </a:p>
        </p:txBody>
      </p:sp>
      <p:sp>
        <p:nvSpPr>
          <p:cNvPr id="3" name="Прямоугольник 2"/>
          <p:cNvSpPr/>
          <p:nvPr/>
        </p:nvSpPr>
        <p:spPr>
          <a:xfrm>
            <a:off x="785786" y="500042"/>
            <a:ext cx="7643866" cy="1384995"/>
          </a:xfrm>
          <a:prstGeom prst="rect">
            <a:avLst/>
          </a:prstGeom>
        </p:spPr>
        <p:txBody>
          <a:bodyPr wrap="square">
            <a:spAutoFit/>
          </a:bodyPr>
          <a:lstStyle/>
          <a:p>
            <a:pPr algn="ctr"/>
            <a:r>
              <a:rPr lang="ru-RU" sz="2800" b="1" i="1" dirty="0" smtClean="0">
                <a:solidFill>
                  <a:srgbClr val="002060"/>
                </a:solidFill>
                <a:effectLst>
                  <a:outerShdw blurRad="38100" dist="38100" dir="2700000" algn="tl">
                    <a:srgbClr val="000000">
                      <a:alpha val="43137"/>
                    </a:srgbClr>
                  </a:outerShdw>
                </a:effectLst>
                <a:latin typeface="Bookman Old Style" pitchFamily="18" charset="0"/>
                <a:ea typeface="+mj-ea"/>
                <a:cs typeface="+mj-cs"/>
              </a:rPr>
              <a:t>Организационно – педагогическая  технология  </a:t>
            </a:r>
          </a:p>
          <a:p>
            <a:pPr algn="ctr"/>
            <a:r>
              <a:rPr lang="ru-RU" sz="2800" b="1" i="1" dirty="0" smtClean="0">
                <a:solidFill>
                  <a:srgbClr val="002060"/>
                </a:solidFill>
                <a:effectLst>
                  <a:outerShdw blurRad="38100" dist="38100" dir="2700000" algn="tl">
                    <a:srgbClr val="000000">
                      <a:alpha val="43137"/>
                    </a:srgbClr>
                  </a:outerShdw>
                </a:effectLst>
                <a:latin typeface="Bookman Old Style" pitchFamily="18" charset="0"/>
                <a:ea typeface="+mj-ea"/>
                <a:cs typeface="+mj-cs"/>
              </a:rPr>
              <a:t>«День единого текста»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42910" y="1142984"/>
          <a:ext cx="8001056" cy="5267088"/>
        </p:xfrm>
        <a:graphic>
          <a:graphicData uri="http://schemas.openxmlformats.org/drawingml/2006/table">
            <a:tbl>
              <a:tblPr/>
              <a:tblGrid>
                <a:gridCol w="4000528"/>
                <a:gridCol w="4000528"/>
              </a:tblGrid>
              <a:tr h="53474">
                <a:tc gridSpan="2">
                  <a:txBody>
                    <a:bodyPr/>
                    <a:lstStyle/>
                    <a:p>
                      <a:pPr algn="ctr"/>
                      <a:r>
                        <a:rPr lang="ru-RU" sz="1400" b="1" dirty="0">
                          <a:solidFill>
                            <a:srgbClr val="002060"/>
                          </a:solidFill>
                          <a:effectLst/>
                          <a:latin typeface="Times New Roman" pitchFamily="18" charset="0"/>
                          <a:cs typeface="Times New Roman" pitchFamily="18" charset="0"/>
                        </a:rPr>
                        <a:t>Подготовительный </a:t>
                      </a:r>
                      <a:r>
                        <a:rPr lang="ru-RU" sz="1400" b="1" dirty="0" smtClean="0">
                          <a:solidFill>
                            <a:srgbClr val="002060"/>
                          </a:solidFill>
                          <a:effectLst/>
                          <a:latin typeface="Times New Roman" pitchFamily="18" charset="0"/>
                          <a:cs typeface="Times New Roman" pitchFamily="18" charset="0"/>
                        </a:rPr>
                        <a:t>этап</a:t>
                      </a:r>
                    </a:p>
                    <a:p>
                      <a:pPr algn="just"/>
                      <a:endParaRPr lang="ru-RU" sz="1200" dirty="0">
                        <a:latin typeface="Times New Roman" pitchFamily="18" charset="0"/>
                        <a:cs typeface="Times New Roman" pitchFamily="18" charset="0"/>
                      </a:endParaRP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ru-RU"/>
                    </a:p>
                  </a:txBody>
                  <a:tcPr/>
                </a:tc>
              </a:tr>
              <a:tr h="240632">
                <a:tc>
                  <a:txBody>
                    <a:bodyPr/>
                    <a:lstStyle/>
                    <a:p>
                      <a:pPr algn="just"/>
                      <a:r>
                        <a:rPr lang="ru-RU" sz="1200" dirty="0">
                          <a:latin typeface="Times New Roman" pitchFamily="18" charset="0"/>
                          <a:cs typeface="Times New Roman" pitchFamily="18" charset="0"/>
                        </a:rPr>
                        <a:t>Создание временной творческой группы</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ru-RU" sz="1200" dirty="0" smtClean="0">
                          <a:latin typeface="Times New Roman" pitchFamily="18" charset="0"/>
                          <a:cs typeface="Times New Roman" pitchFamily="18" charset="0"/>
                        </a:rPr>
                        <a:t>Учителя-предметники</a:t>
                      </a: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работающие на </a:t>
                      </a:r>
                      <a:r>
                        <a:rPr lang="ru-RU" sz="1200" baseline="0" dirty="0" smtClean="0">
                          <a:latin typeface="Times New Roman" pitchFamily="18" charset="0"/>
                          <a:cs typeface="Times New Roman" pitchFamily="18" charset="0"/>
                        </a:rPr>
                        <a:t>параллели в определенный день</a:t>
                      </a:r>
                      <a:endParaRPr lang="ru-RU" sz="1200" dirty="0">
                        <a:latin typeface="Times New Roman" pitchFamily="18" charset="0"/>
                        <a:cs typeface="Times New Roman" pitchFamily="18" charset="0"/>
                      </a:endParaRP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9570">
                <a:tc>
                  <a:txBody>
                    <a:bodyPr/>
                    <a:lstStyle/>
                    <a:p>
                      <a:pPr algn="just"/>
                      <a:r>
                        <a:rPr lang="ru-RU" sz="1200" dirty="0">
                          <a:latin typeface="Times New Roman" pitchFamily="18" charset="0"/>
                          <a:cs typeface="Times New Roman" pitchFamily="18" charset="0"/>
                        </a:rPr>
                        <a:t>Выбор и обсуждение текста</a:t>
                      </a:r>
                    </a:p>
                    <a:p>
                      <a:pPr algn="just"/>
                      <a:r>
                        <a:rPr lang="ru-RU" sz="1200" dirty="0">
                          <a:latin typeface="Times New Roman" pitchFamily="18" charset="0"/>
                          <a:cs typeface="Times New Roman" pitchFamily="18" charset="0"/>
                        </a:rPr>
                        <a:t> </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ru-RU" sz="1200" dirty="0">
                          <a:latin typeface="Times New Roman" pitchFamily="18" charset="0"/>
                          <a:cs typeface="Times New Roman" pitchFamily="18" charset="0"/>
                        </a:rPr>
                        <a:t>Определение </a:t>
                      </a:r>
                      <a:r>
                        <a:rPr lang="ru-RU" sz="1200" dirty="0" smtClean="0">
                          <a:latin typeface="Times New Roman" pitchFamily="18" charset="0"/>
                          <a:cs typeface="Times New Roman" pitchFamily="18" charset="0"/>
                        </a:rPr>
                        <a:t>тематики</a:t>
                      </a:r>
                      <a:endParaRPr lang="ru-RU" sz="1200" dirty="0">
                        <a:latin typeface="Times New Roman" pitchFamily="18" charset="0"/>
                        <a:cs typeface="Times New Roman" pitchFamily="18" charset="0"/>
                      </a:endParaRP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8190">
                <a:tc>
                  <a:txBody>
                    <a:bodyPr/>
                    <a:lstStyle/>
                    <a:p>
                      <a:pPr algn="just"/>
                      <a:r>
                        <a:rPr lang="ru-RU" sz="1200">
                          <a:latin typeface="Times New Roman" pitchFamily="18" charset="0"/>
                          <a:cs typeface="Times New Roman" pitchFamily="18" charset="0"/>
                        </a:rPr>
                        <a:t>Доработка текста учителями-предметниками</a:t>
                      </a:r>
                    </a:p>
                    <a:p>
                      <a:pPr algn="just"/>
                      <a:r>
                        <a:rPr lang="ru-RU" sz="1200">
                          <a:latin typeface="Times New Roman" pitchFamily="18" charset="0"/>
                          <a:cs typeface="Times New Roman" pitchFamily="18" charset="0"/>
                        </a:rPr>
                        <a:t> </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ru-RU" sz="1200" dirty="0">
                          <a:latin typeface="Times New Roman" pitchFamily="18" charset="0"/>
                          <a:cs typeface="Times New Roman" pitchFamily="18" charset="0"/>
                        </a:rPr>
                        <a:t>Учителями-предметниками, исходя из </a:t>
                      </a:r>
                      <a:r>
                        <a:rPr lang="ru-RU" sz="1200" dirty="0" smtClean="0">
                          <a:latin typeface="Times New Roman" pitchFamily="18" charset="0"/>
                          <a:cs typeface="Times New Roman" pitchFamily="18" charset="0"/>
                        </a:rPr>
                        <a:t>текста</a:t>
                      </a:r>
                      <a:r>
                        <a:rPr lang="ru-RU" sz="1200" dirty="0">
                          <a:latin typeface="Times New Roman" pitchFamily="18" charset="0"/>
                          <a:cs typeface="Times New Roman" pitchFamily="18" charset="0"/>
                        </a:rPr>
                        <a:t>, составляются задания, связанные с конкретным предметом. При необходимости текст дополняется таблицами, схемами и т.д.</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1053">
                <a:tc>
                  <a:txBody>
                    <a:bodyPr/>
                    <a:lstStyle/>
                    <a:p>
                      <a:pPr algn="just"/>
                      <a:r>
                        <a:rPr lang="ru-RU" sz="1200">
                          <a:latin typeface="Times New Roman" pitchFamily="18" charset="0"/>
                          <a:cs typeface="Times New Roman" pitchFamily="18" charset="0"/>
                        </a:rPr>
                        <a:t>Составление расписания Дня единого текста</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a:r>
                        <a:rPr lang="ru-RU" sz="1200" dirty="0" smtClean="0">
                          <a:latin typeface="Times New Roman" pitchFamily="18" charset="0"/>
                          <a:cs typeface="Times New Roman" pitchFamily="18" charset="0"/>
                        </a:rPr>
                        <a:t>Желательно</a:t>
                      </a:r>
                      <a:r>
                        <a:rPr lang="ru-RU" sz="1200" baseline="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чтобы </a:t>
                      </a:r>
                      <a:r>
                        <a:rPr lang="ru-RU" sz="1200" dirty="0">
                          <a:latin typeface="Times New Roman" pitchFamily="18" charset="0"/>
                          <a:cs typeface="Times New Roman" pitchFamily="18" charset="0"/>
                        </a:rPr>
                        <a:t>первым уроком </a:t>
                      </a:r>
                      <a:r>
                        <a:rPr lang="ru-RU" sz="1200" dirty="0" smtClean="0">
                          <a:latin typeface="Times New Roman" pitchFamily="18" charset="0"/>
                          <a:cs typeface="Times New Roman" pitchFamily="18" charset="0"/>
                        </a:rPr>
                        <a:t>в </a:t>
                      </a:r>
                      <a:r>
                        <a:rPr lang="ru-RU" sz="1200" dirty="0">
                          <a:latin typeface="Times New Roman" pitchFamily="18" charset="0"/>
                          <a:cs typeface="Times New Roman" pitchFamily="18" charset="0"/>
                        </a:rPr>
                        <a:t>параллели был урок русского </a:t>
                      </a:r>
                      <a:r>
                        <a:rPr lang="ru-RU" sz="1200" dirty="0" smtClean="0">
                          <a:latin typeface="Times New Roman" pitchFamily="18" charset="0"/>
                          <a:cs typeface="Times New Roman" pitchFamily="18" charset="0"/>
                        </a:rPr>
                        <a:t>языка</a:t>
                      </a:r>
                      <a:r>
                        <a:rPr lang="ru-RU" sz="1200" baseline="0" dirty="0" smtClean="0">
                          <a:latin typeface="Times New Roman" pitchFamily="18" charset="0"/>
                          <a:cs typeface="Times New Roman" pitchFamily="18" charset="0"/>
                        </a:rPr>
                        <a:t> или литературы</a:t>
                      </a:r>
                      <a:endParaRPr lang="ru-RU" sz="1200" dirty="0">
                        <a:latin typeface="Times New Roman" pitchFamily="18" charset="0"/>
                        <a:cs typeface="Times New Roman" pitchFamily="18" charset="0"/>
                      </a:endParaRP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211">
                <a:tc gridSpan="2">
                  <a:txBody>
                    <a:bodyPr/>
                    <a:lstStyle/>
                    <a:p>
                      <a:pPr marL="0" algn="ctr" defTabSz="914400" rtl="0" eaLnBrk="1" latinLnBrk="0" hangingPunct="1"/>
                      <a:r>
                        <a:rPr lang="ru-RU" sz="1400" b="1" kern="1200" dirty="0">
                          <a:solidFill>
                            <a:srgbClr val="002060"/>
                          </a:solidFill>
                          <a:effectLst/>
                          <a:latin typeface="Times New Roman" pitchFamily="18" charset="0"/>
                          <a:ea typeface="+mn-ea"/>
                          <a:cs typeface="Times New Roman" pitchFamily="18" charset="0"/>
                        </a:rPr>
                        <a:t>Реализационный </a:t>
                      </a:r>
                      <a:r>
                        <a:rPr lang="ru-RU" sz="1400" b="1" kern="1200" dirty="0" smtClean="0">
                          <a:solidFill>
                            <a:srgbClr val="002060"/>
                          </a:solidFill>
                          <a:effectLst/>
                          <a:latin typeface="Times New Roman" pitchFamily="18" charset="0"/>
                          <a:ea typeface="+mn-ea"/>
                          <a:cs typeface="Times New Roman" pitchFamily="18" charset="0"/>
                        </a:rPr>
                        <a:t>этап</a:t>
                      </a:r>
                    </a:p>
                    <a:p>
                      <a:pPr algn="just"/>
                      <a:endParaRPr lang="ru-RU" sz="1200" dirty="0">
                        <a:latin typeface="Times New Roman" pitchFamily="18" charset="0"/>
                        <a:cs typeface="Times New Roman" pitchFamily="18" charset="0"/>
                      </a:endParaRP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ru-RU"/>
                    </a:p>
                  </a:txBody>
                  <a:tcPr/>
                </a:tc>
              </a:tr>
              <a:tr h="1042737">
                <a:tc>
                  <a:txBody>
                    <a:bodyPr/>
                    <a:lstStyle/>
                    <a:p>
                      <a:pPr algn="just"/>
                      <a:r>
                        <a:rPr lang="ru-RU" sz="1200" dirty="0">
                          <a:latin typeface="Times New Roman" pitchFamily="18" charset="0"/>
                          <a:cs typeface="Times New Roman" pitchFamily="18" charset="0"/>
                        </a:rPr>
                        <a:t>Предварительное знакомство учащихся с текстом</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just"/>
                      <a:r>
                        <a:rPr lang="ru-RU" sz="1200" i="1" dirty="0">
                          <a:latin typeface="Times New Roman" pitchFamily="18" charset="0"/>
                          <a:cs typeface="Times New Roman" pitchFamily="18" charset="0"/>
                        </a:rPr>
                        <a:t>Первый вариант: </a:t>
                      </a:r>
                      <a:r>
                        <a:rPr lang="ru-RU" sz="1200" dirty="0">
                          <a:latin typeface="Times New Roman" pitchFamily="18" charset="0"/>
                          <a:cs typeface="Times New Roman" pitchFamily="18" charset="0"/>
                        </a:rPr>
                        <a:t>текст размещается в информационном образовательном пространстве образовательной </a:t>
                      </a:r>
                      <a:r>
                        <a:rPr lang="ru-RU" sz="1200" dirty="0" smtClean="0">
                          <a:latin typeface="Times New Roman" pitchFamily="18" charset="0"/>
                          <a:cs typeface="Times New Roman" pitchFamily="18" charset="0"/>
                        </a:rPr>
                        <a:t>организации.</a:t>
                      </a:r>
                    </a:p>
                    <a:p>
                      <a:pPr indent="180340" algn="just"/>
                      <a:r>
                        <a:rPr lang="ru-RU" sz="1200" i="1" dirty="0" smtClean="0">
                          <a:latin typeface="Times New Roman" pitchFamily="18" charset="0"/>
                          <a:cs typeface="Times New Roman" pitchFamily="18" charset="0"/>
                        </a:rPr>
                        <a:t>Второй </a:t>
                      </a:r>
                      <a:r>
                        <a:rPr lang="ru-RU" sz="1200" i="1" dirty="0">
                          <a:latin typeface="Times New Roman" pitchFamily="18" charset="0"/>
                          <a:cs typeface="Times New Roman" pitchFamily="18" charset="0"/>
                        </a:rPr>
                        <a:t>вариант: </a:t>
                      </a:r>
                      <a:r>
                        <a:rPr lang="ru-RU" sz="1200" dirty="0">
                          <a:latin typeface="Times New Roman" pitchFamily="18" charset="0"/>
                          <a:cs typeface="Times New Roman" pitchFamily="18" charset="0"/>
                        </a:rPr>
                        <a:t>текст размещается в рекреациях образовательной организации таким образом, чтобы с ним могли познакомиться все ученики.</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0632">
                <a:tc>
                  <a:txBody>
                    <a:bodyPr/>
                    <a:lstStyle/>
                    <a:p>
                      <a:pPr algn="just"/>
                      <a:r>
                        <a:rPr lang="ru-RU" sz="1200">
                          <a:latin typeface="Times New Roman" pitchFamily="18" charset="0"/>
                          <a:cs typeface="Times New Roman" pitchFamily="18" charset="0"/>
                        </a:rPr>
                        <a:t>Проведение Дня единого текста</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ru-RU" sz="1200" dirty="0">
                          <a:latin typeface="Times New Roman" pitchFamily="18" charset="0"/>
                          <a:cs typeface="Times New Roman" pitchFamily="18" charset="0"/>
                        </a:rPr>
                        <a:t>На всех уроках по расписанию в этот день для обучающихся предлагается единый текст.</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211">
                <a:tc gridSpan="2">
                  <a:txBody>
                    <a:bodyPr/>
                    <a:lstStyle/>
                    <a:p>
                      <a:pPr marL="0" algn="ctr" defTabSz="914400" rtl="0" eaLnBrk="1" latinLnBrk="0" hangingPunct="1"/>
                      <a:r>
                        <a:rPr lang="ru-RU" sz="1400" b="1" kern="1200" dirty="0">
                          <a:solidFill>
                            <a:srgbClr val="002060"/>
                          </a:solidFill>
                          <a:effectLst/>
                          <a:latin typeface="Times New Roman" pitchFamily="18" charset="0"/>
                          <a:ea typeface="+mn-ea"/>
                          <a:cs typeface="Times New Roman" pitchFamily="18" charset="0"/>
                        </a:rPr>
                        <a:t>Рефлексивный </a:t>
                      </a:r>
                      <a:r>
                        <a:rPr lang="ru-RU" sz="1400" b="1" kern="1200" dirty="0" smtClean="0">
                          <a:solidFill>
                            <a:srgbClr val="002060"/>
                          </a:solidFill>
                          <a:effectLst/>
                          <a:latin typeface="Times New Roman" pitchFamily="18" charset="0"/>
                          <a:ea typeface="+mn-ea"/>
                          <a:cs typeface="Times New Roman" pitchFamily="18" charset="0"/>
                        </a:rPr>
                        <a:t>этап</a:t>
                      </a:r>
                    </a:p>
                    <a:p>
                      <a:pPr algn="just"/>
                      <a:endParaRPr lang="ru-RU" sz="1200" dirty="0">
                        <a:latin typeface="Times New Roman" pitchFamily="18" charset="0"/>
                        <a:cs typeface="Times New Roman" pitchFamily="18" charset="0"/>
                      </a:endParaRP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ru-RU"/>
                    </a:p>
                  </a:txBody>
                  <a:tcPr/>
                </a:tc>
              </a:tr>
              <a:tr h="160421">
                <a:tc rowSpan="2">
                  <a:txBody>
                    <a:bodyPr/>
                    <a:lstStyle/>
                    <a:p>
                      <a:pPr algn="just"/>
                      <a:r>
                        <a:rPr lang="ru-RU" sz="1200">
                          <a:latin typeface="Times New Roman" pitchFamily="18" charset="0"/>
                          <a:cs typeface="Times New Roman" pitchFamily="18" charset="0"/>
                        </a:rPr>
                        <a:t>Рефлексия участников образовательного события</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ru-RU" sz="1200" dirty="0">
                          <a:latin typeface="Times New Roman" pitchFamily="18" charset="0"/>
                          <a:cs typeface="Times New Roman" pitchFamily="18" charset="0"/>
                        </a:rPr>
                        <a:t>Опрос и анкетирование и учащихся, и педагогов.</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0632">
                <a:tc vMerge="1">
                  <a:txBody>
                    <a:bodyPr/>
                    <a:lstStyle/>
                    <a:p>
                      <a:endParaRPr lang="ru-RU"/>
                    </a:p>
                  </a:txBody>
                  <a:tcPr/>
                </a:tc>
                <a:tc>
                  <a:txBody>
                    <a:bodyPr/>
                    <a:lstStyle/>
                    <a:p>
                      <a:pPr algn="just"/>
                      <a:r>
                        <a:rPr lang="ru-RU" sz="1200" dirty="0">
                          <a:latin typeface="Times New Roman" pitchFamily="18" charset="0"/>
                          <a:cs typeface="Times New Roman" pitchFamily="18" charset="0"/>
                        </a:rPr>
                        <a:t>Обсуждение результатов </a:t>
                      </a:r>
                      <a:r>
                        <a:rPr lang="ru-RU" sz="1200" dirty="0" smtClean="0">
                          <a:latin typeface="Times New Roman" pitchFamily="18" charset="0"/>
                          <a:cs typeface="Times New Roman" pitchFamily="18" charset="0"/>
                        </a:rPr>
                        <a:t>рефлексии</a:t>
                      </a:r>
                      <a:endParaRPr lang="ru-RU" sz="1200" dirty="0">
                        <a:latin typeface="Times New Roman" pitchFamily="18" charset="0"/>
                        <a:cs typeface="Times New Roman" pitchFamily="18" charset="0"/>
                      </a:endParaRP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1053">
                <a:tc>
                  <a:txBody>
                    <a:bodyPr/>
                    <a:lstStyle/>
                    <a:p>
                      <a:pPr algn="just"/>
                      <a:r>
                        <a:rPr lang="ru-RU" sz="1200" dirty="0">
                          <a:latin typeface="Times New Roman" pitchFamily="18" charset="0"/>
                          <a:cs typeface="Times New Roman" pitchFamily="18" charset="0"/>
                        </a:rPr>
                        <a:t>Анализ эффективности образовательного события</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ru-RU" sz="1200" dirty="0">
                          <a:latin typeface="Times New Roman" pitchFamily="18" charset="0"/>
                          <a:cs typeface="Times New Roman" pitchFamily="18" charset="0"/>
                        </a:rPr>
                        <a:t>Получение результатов для выстраивания дальнейшей учебной стратегии по использованию данной технологии.</a:t>
                      </a:r>
                    </a:p>
                  </a:txBody>
                  <a:tcPr marL="20053" marR="20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2529" name="Rectangle 1"/>
          <p:cNvSpPr>
            <a:spLocks noChangeArrowheads="1"/>
          </p:cNvSpPr>
          <p:nvPr/>
        </p:nvSpPr>
        <p:spPr bwMode="auto">
          <a:xfrm>
            <a:off x="357158" y="357166"/>
            <a:ext cx="835196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None/>
              <a:tabLst/>
            </a:pPr>
            <a:r>
              <a:rPr lang="ru-RU" sz="2800" b="1" i="1" dirty="0" smtClean="0">
                <a:solidFill>
                  <a:srgbClr val="002060"/>
                </a:solidFill>
                <a:effectLst>
                  <a:outerShdw blurRad="38100" dist="38100" dir="2700000" algn="tl">
                    <a:srgbClr val="000000">
                      <a:alpha val="43137"/>
                    </a:srgbClr>
                  </a:outerShdw>
                </a:effectLst>
                <a:latin typeface="Bookman Old Style" pitchFamily="18" charset="0"/>
                <a:ea typeface="+mj-ea"/>
                <a:cs typeface="+mj-cs"/>
              </a:rPr>
              <a:t>Структура образовательного события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428604"/>
            <a:ext cx="5853336" cy="706090"/>
          </a:xfrm>
        </p:spPr>
        <p:txBody>
          <a:bodyPr>
            <a:normAutofit/>
          </a:bodyPr>
          <a:lstStyle/>
          <a:p>
            <a:r>
              <a:rPr lang="ru-RU" sz="2800" b="1" i="1" dirty="0">
                <a:solidFill>
                  <a:srgbClr val="002060"/>
                </a:solidFill>
                <a:effectLst>
                  <a:outerShdw blurRad="38100" dist="38100" dir="2700000" algn="tl">
                    <a:srgbClr val="000000">
                      <a:alpha val="43137"/>
                    </a:srgbClr>
                  </a:outerShdw>
                </a:effectLst>
                <a:latin typeface="Bookman Old Style" pitchFamily="18" charset="0"/>
              </a:rPr>
              <a:t>Выбор текста</a:t>
            </a:r>
          </a:p>
        </p:txBody>
      </p:sp>
      <p:sp>
        <p:nvSpPr>
          <p:cNvPr id="3" name="Объект 2"/>
          <p:cNvSpPr>
            <a:spLocks noGrp="1"/>
          </p:cNvSpPr>
          <p:nvPr>
            <p:ph idx="1"/>
          </p:nvPr>
        </p:nvSpPr>
        <p:spPr>
          <a:xfrm>
            <a:off x="214282" y="1422401"/>
            <a:ext cx="8786874" cy="5435599"/>
          </a:xfrm>
        </p:spPr>
        <p:txBody>
          <a:bodyPr>
            <a:normAutofit/>
          </a:bodyPr>
          <a:lstStyle/>
          <a:p>
            <a:pPr>
              <a:lnSpc>
                <a:spcPct val="90000"/>
              </a:lnSpc>
              <a:buFontTx/>
              <a:buChar char="-"/>
            </a:pPr>
            <a:r>
              <a:rPr lang="ru-RU" sz="2400" dirty="0" smtClean="0">
                <a:solidFill>
                  <a:srgbClr val="002060"/>
                </a:solidFill>
                <a:latin typeface="Book Antiqua" pitchFamily="18" charset="0"/>
                <a:ea typeface="+mj-ea"/>
                <a:cs typeface="+mj-cs"/>
              </a:rPr>
              <a:t>лучше </a:t>
            </a:r>
            <a:r>
              <a:rPr lang="ru-RU" sz="2400" dirty="0">
                <a:solidFill>
                  <a:srgbClr val="002060"/>
                </a:solidFill>
                <a:latin typeface="Book Antiqua" pitchFamily="18" charset="0"/>
                <a:ea typeface="+mj-ea"/>
                <a:cs typeface="+mj-cs"/>
              </a:rPr>
              <a:t>всего </a:t>
            </a:r>
            <a:r>
              <a:rPr lang="ru-RU" sz="2400" dirty="0" smtClean="0">
                <a:solidFill>
                  <a:srgbClr val="002060"/>
                </a:solidFill>
                <a:latin typeface="Book Antiqua" pitchFamily="18" charset="0"/>
                <a:ea typeface="+mj-ea"/>
                <a:cs typeface="+mj-cs"/>
              </a:rPr>
              <a:t>научно-популярный </a:t>
            </a:r>
            <a:r>
              <a:rPr lang="ru-RU" sz="2400" dirty="0">
                <a:solidFill>
                  <a:srgbClr val="002060"/>
                </a:solidFill>
                <a:latin typeface="Book Antiqua" pitchFamily="18" charset="0"/>
                <a:ea typeface="+mj-ea"/>
                <a:cs typeface="+mj-cs"/>
              </a:rPr>
              <a:t>или </a:t>
            </a:r>
            <a:r>
              <a:rPr lang="ru-RU" sz="2400" dirty="0" smtClean="0">
                <a:solidFill>
                  <a:srgbClr val="002060"/>
                </a:solidFill>
                <a:latin typeface="Book Antiqua" pitchFamily="18" charset="0"/>
                <a:ea typeface="+mj-ea"/>
                <a:cs typeface="+mj-cs"/>
              </a:rPr>
              <a:t>публицистический стиль; </a:t>
            </a:r>
          </a:p>
          <a:p>
            <a:pPr>
              <a:lnSpc>
                <a:spcPct val="90000"/>
              </a:lnSpc>
              <a:buFontTx/>
              <a:buChar char="-"/>
            </a:pPr>
            <a:endParaRPr lang="ru-RU" sz="2400" dirty="0">
              <a:solidFill>
                <a:srgbClr val="002060"/>
              </a:solidFill>
              <a:latin typeface="Book Antiqua" pitchFamily="18" charset="0"/>
              <a:ea typeface="+mj-ea"/>
              <a:cs typeface="+mj-cs"/>
            </a:endParaRPr>
          </a:p>
          <a:p>
            <a:pPr>
              <a:lnSpc>
                <a:spcPct val="90000"/>
              </a:lnSpc>
              <a:buFontTx/>
              <a:buChar char="-"/>
            </a:pPr>
            <a:r>
              <a:rPr lang="ru-RU" sz="2400" dirty="0" smtClean="0">
                <a:solidFill>
                  <a:srgbClr val="002060"/>
                </a:solidFill>
                <a:latin typeface="Book Antiqua" pitchFamily="18" charset="0"/>
                <a:ea typeface="+mj-ea"/>
                <a:cs typeface="+mj-cs"/>
              </a:rPr>
              <a:t>не </a:t>
            </a:r>
            <a:r>
              <a:rPr lang="ru-RU" sz="2400" dirty="0">
                <a:solidFill>
                  <a:srgbClr val="002060"/>
                </a:solidFill>
                <a:latin typeface="Book Antiqua" pitchFamily="18" charset="0"/>
                <a:ea typeface="+mj-ea"/>
                <a:cs typeface="+mj-cs"/>
              </a:rPr>
              <a:t>должен быть большим; </a:t>
            </a:r>
            <a:endParaRPr lang="ru-RU" sz="2400" dirty="0" smtClean="0">
              <a:solidFill>
                <a:srgbClr val="002060"/>
              </a:solidFill>
              <a:latin typeface="Book Antiqua" pitchFamily="18" charset="0"/>
              <a:ea typeface="+mj-ea"/>
              <a:cs typeface="+mj-cs"/>
            </a:endParaRPr>
          </a:p>
          <a:p>
            <a:pPr>
              <a:lnSpc>
                <a:spcPct val="90000"/>
              </a:lnSpc>
              <a:buFontTx/>
              <a:buChar char="-"/>
            </a:pPr>
            <a:endParaRPr lang="ru-RU" sz="2400" dirty="0" smtClean="0">
              <a:solidFill>
                <a:srgbClr val="002060"/>
              </a:solidFill>
              <a:latin typeface="Book Antiqua" pitchFamily="18" charset="0"/>
              <a:ea typeface="+mj-ea"/>
              <a:cs typeface="+mj-cs"/>
            </a:endParaRPr>
          </a:p>
          <a:p>
            <a:pPr>
              <a:lnSpc>
                <a:spcPct val="90000"/>
              </a:lnSpc>
              <a:buFontTx/>
              <a:buChar char="-"/>
            </a:pPr>
            <a:r>
              <a:rPr lang="ru-RU" sz="2400" dirty="0" smtClean="0">
                <a:solidFill>
                  <a:srgbClr val="002060"/>
                </a:solidFill>
                <a:latin typeface="Book Antiqua" pitchFamily="18" charset="0"/>
                <a:ea typeface="+mj-ea"/>
                <a:cs typeface="+mj-cs"/>
              </a:rPr>
              <a:t>не </a:t>
            </a:r>
            <a:r>
              <a:rPr lang="ru-RU" sz="2400" dirty="0">
                <a:solidFill>
                  <a:srgbClr val="002060"/>
                </a:solidFill>
                <a:latin typeface="Book Antiqua" pitchFamily="18" charset="0"/>
                <a:ea typeface="+mj-ea"/>
                <a:cs typeface="+mj-cs"/>
              </a:rPr>
              <a:t>должен быть перегружен цифрами, датами, терминами; </a:t>
            </a:r>
            <a:endParaRPr lang="ru-RU" sz="2400" dirty="0" smtClean="0">
              <a:solidFill>
                <a:srgbClr val="002060"/>
              </a:solidFill>
              <a:latin typeface="Book Antiqua" pitchFamily="18" charset="0"/>
              <a:ea typeface="+mj-ea"/>
              <a:cs typeface="+mj-cs"/>
            </a:endParaRPr>
          </a:p>
          <a:p>
            <a:pPr>
              <a:lnSpc>
                <a:spcPct val="90000"/>
              </a:lnSpc>
              <a:buFontTx/>
              <a:buChar char="-"/>
            </a:pPr>
            <a:endParaRPr lang="ru-RU" sz="2400" dirty="0" smtClean="0">
              <a:solidFill>
                <a:srgbClr val="002060"/>
              </a:solidFill>
              <a:latin typeface="Book Antiqua" pitchFamily="18" charset="0"/>
              <a:ea typeface="+mj-ea"/>
              <a:cs typeface="+mj-cs"/>
            </a:endParaRPr>
          </a:p>
          <a:p>
            <a:pPr>
              <a:lnSpc>
                <a:spcPct val="90000"/>
              </a:lnSpc>
              <a:buFontTx/>
              <a:buChar char="-"/>
            </a:pPr>
            <a:r>
              <a:rPr lang="ru-RU" sz="2400" dirty="0" smtClean="0">
                <a:solidFill>
                  <a:srgbClr val="002060"/>
                </a:solidFill>
                <a:latin typeface="Book Antiqua" pitchFamily="18" charset="0"/>
                <a:ea typeface="+mj-ea"/>
                <a:cs typeface="+mj-cs"/>
              </a:rPr>
              <a:t>должен </a:t>
            </a:r>
            <a:r>
              <a:rPr lang="ru-RU" sz="2400" dirty="0">
                <a:solidFill>
                  <a:srgbClr val="002060"/>
                </a:solidFill>
                <a:latin typeface="Book Antiqua" pitchFamily="18" charset="0"/>
                <a:ea typeface="+mj-ea"/>
                <a:cs typeface="+mj-cs"/>
              </a:rPr>
              <a:t>содержать не прямые указания на ответы, а подсказки, заключенные в словах, словосочетаниях, таблицах и т. п</a:t>
            </a:r>
            <a:r>
              <a:rPr lang="ru-RU" sz="2400" dirty="0" smtClean="0">
                <a:solidFill>
                  <a:srgbClr val="002060"/>
                </a:solidFill>
                <a:latin typeface="Book Antiqua" pitchFamily="18" charset="0"/>
                <a:ea typeface="+mj-ea"/>
                <a:cs typeface="+mj-cs"/>
              </a:rPr>
              <a:t>.</a:t>
            </a:r>
            <a:endParaRPr lang="ru-RU" sz="2400" dirty="0">
              <a:solidFill>
                <a:srgbClr val="002060"/>
              </a:solidFill>
              <a:latin typeface="Book Antiqua" pitchFamily="18" charset="0"/>
              <a:ea typeface="+mj-ea"/>
              <a:cs typeface="+mj-cs"/>
            </a:endParaRPr>
          </a:p>
          <a:p>
            <a:endParaRPr lang="ru-RU" dirty="0"/>
          </a:p>
        </p:txBody>
      </p:sp>
    </p:spTree>
    <p:extLst>
      <p:ext uri="{BB962C8B-B14F-4D97-AF65-F5344CB8AC3E}">
        <p14:creationId xmlns="" xmlns:p14="http://schemas.microsoft.com/office/powerpoint/2010/main" val="3497220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8786874" cy="7848302"/>
          </a:xfrm>
          <a:prstGeom prst="rect">
            <a:avLst/>
          </a:prstGeom>
        </p:spPr>
        <p:txBody>
          <a:bodyPr wrap="square">
            <a:spAutoFit/>
          </a:bodyPr>
          <a:lstStyle/>
          <a:p>
            <a:pPr algn="just"/>
            <a:r>
              <a:rPr lang="ru-RU" sz="1200" dirty="0" smtClean="0">
                <a:latin typeface="Times New Roman" pitchFamily="18" charset="0"/>
                <a:cs typeface="Times New Roman" pitchFamily="18" charset="0"/>
              </a:rPr>
              <a:t>	</a:t>
            </a:r>
            <a:r>
              <a:rPr lang="ru-RU" sz="1200" i="1" dirty="0" smtClean="0">
                <a:latin typeface="Times New Roman" pitchFamily="18" charset="0"/>
                <a:cs typeface="Times New Roman" pitchFamily="18" charset="0"/>
              </a:rPr>
              <a:t>Люди стремились сохранить знания об окружающем мире и передать их последующим поколениям. Именно поэтому научились использовать различные методы записи. Бумага была изобретена в Китае, остальному миру стала известна достаточно поздно, поэтому для письма приходилось брать подручные средства. В Древнем Египте писали на папирусе. Он представляет собой растение, произраставшее по берегам главного водоема, Нила. Из стеблей изготавливали материал для письма, особой прочностью он не отличался, поэтому работать приходилось очень осторожно. Процесс создание «папирусовой бумаги» был сложен, однако о том, что он был освоен в совершенстве, говорит тот факт, что многие папирусы дошли до наших дней.</a:t>
            </a:r>
            <a:br>
              <a:rPr lang="ru-RU" sz="1200" i="1" dirty="0" smtClean="0">
                <a:latin typeface="Times New Roman" pitchFamily="18" charset="0"/>
                <a:cs typeface="Times New Roman" pitchFamily="18" charset="0"/>
              </a:rPr>
            </a:br>
            <a:r>
              <a:rPr lang="ru-RU" sz="1200" i="1" dirty="0" smtClean="0">
                <a:latin typeface="Times New Roman" pitchFamily="18" charset="0"/>
                <a:cs typeface="Times New Roman" pitchFamily="18" charset="0"/>
              </a:rPr>
              <a:t>На Востоке писали на глиняных табличках. Материал также не отличался прочностью, но некоторые изделия сохранились. Использовали также пергамент — выделанную особым образом бычью кожу. На Руси популярными были берестяные грамоты. 	Само слово имеет греческое происхождение и состоит из двух корней: «</a:t>
            </a:r>
            <a:r>
              <a:rPr lang="ru-RU" sz="1200" i="1" dirty="0" err="1" smtClean="0">
                <a:latin typeface="Times New Roman" pitchFamily="18" charset="0"/>
                <a:cs typeface="Times New Roman" pitchFamily="18" charset="0"/>
              </a:rPr>
              <a:t>библио</a:t>
            </a:r>
            <a:r>
              <a:rPr lang="ru-RU" sz="1200" i="1" dirty="0" smtClean="0">
                <a:latin typeface="Times New Roman" pitchFamily="18" charset="0"/>
                <a:cs typeface="Times New Roman" pitchFamily="18" charset="0"/>
              </a:rPr>
              <a:t>» — «книга» и «</a:t>
            </a:r>
            <a:r>
              <a:rPr lang="ru-RU" sz="1200" i="1" dirty="0" err="1" smtClean="0">
                <a:latin typeface="Times New Roman" pitchFamily="18" charset="0"/>
                <a:cs typeface="Times New Roman" pitchFamily="18" charset="0"/>
              </a:rPr>
              <a:t>тека</a:t>
            </a:r>
            <a:r>
              <a:rPr lang="ru-RU" sz="1200" i="1" dirty="0" smtClean="0">
                <a:latin typeface="Times New Roman" pitchFamily="18" charset="0"/>
                <a:cs typeface="Times New Roman" pitchFamily="18" charset="0"/>
              </a:rPr>
              <a:t>» — «хранилище». Получается, что библиотека — это хранилище для книг. Первые подобные учреждения появились в стране пирамид. Фараон </a:t>
            </a:r>
            <a:r>
              <a:rPr lang="ru-RU" sz="1200" i="1" dirty="0" err="1" smtClean="0">
                <a:latin typeface="Times New Roman" pitchFamily="18" charset="0"/>
                <a:cs typeface="Times New Roman" pitchFamily="18" charset="0"/>
              </a:rPr>
              <a:t>Рамзес</a:t>
            </a:r>
            <a:r>
              <a:rPr lang="ru-RU" sz="1200" i="1" dirty="0" smtClean="0">
                <a:latin typeface="Times New Roman" pitchFamily="18" charset="0"/>
                <a:cs typeface="Times New Roman" pitchFamily="18" charset="0"/>
              </a:rPr>
              <a:t> Второй в своем дворце повелел построить «аптеку для души», именно в этом помещении и хранились папирусы, которые, по мнению египтян, по силе воздействия на внутренний мир человека напоминали лекарство для тела. Библиотеки являлись центрами обучения, именно в них постигали науку каллиграфии будущие писцы. </a:t>
            </a:r>
          </a:p>
          <a:p>
            <a:pPr algn="just"/>
            <a:r>
              <a:rPr lang="ru-RU" sz="1200" i="1" dirty="0" smtClean="0">
                <a:latin typeface="Times New Roman" pitchFamily="18" charset="0"/>
                <a:cs typeface="Times New Roman" pitchFamily="18" charset="0"/>
              </a:rPr>
              <a:t>	Знаменитая Александрийская библиотека — величайшая сокровищница древнего мира, в ее коллекцию входило более 800 тысяч текстов, написанных на различных языках. При этом каждый правитель считал своим долгом пополнить библиотечный фонд. Миф гласит, что </a:t>
            </a:r>
            <a:r>
              <a:rPr lang="ru-RU" sz="1200" i="1" dirty="0" err="1" smtClean="0">
                <a:latin typeface="Times New Roman" pitchFamily="18" charset="0"/>
                <a:cs typeface="Times New Roman" pitchFamily="18" charset="0"/>
              </a:rPr>
              <a:t>Птоломей</a:t>
            </a:r>
            <a:r>
              <a:rPr lang="ru-RU" sz="1200" i="1" dirty="0" smtClean="0">
                <a:latin typeface="Times New Roman" pitchFamily="18" charset="0"/>
                <a:cs typeface="Times New Roman" pitchFamily="18" charset="0"/>
              </a:rPr>
              <a:t> ІІІ во время голода в Афинах продавал хлеб грекам только в том случае, если они позволят ему скопировать редкие книги. К сожалению, до наших дней библиотека не дожила, в 273 году она была уничтожена страшным пожаром. </a:t>
            </a:r>
          </a:p>
          <a:p>
            <a:pPr algn="just"/>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Пергамская</a:t>
            </a:r>
            <a:r>
              <a:rPr lang="ru-RU" sz="1200" i="1" dirty="0" smtClean="0">
                <a:latin typeface="Times New Roman" pitchFamily="18" charset="0"/>
                <a:cs typeface="Times New Roman" pitchFamily="18" charset="0"/>
              </a:rPr>
              <a:t> библиотека — настоящая соперница Александрийской. Основанная царем </a:t>
            </a:r>
            <a:r>
              <a:rPr lang="ru-RU" sz="1200" i="1" dirty="0" err="1" smtClean="0">
                <a:latin typeface="Times New Roman" pitchFamily="18" charset="0"/>
                <a:cs typeface="Times New Roman" pitchFamily="18" charset="0"/>
              </a:rPr>
              <a:t>Эвменом</a:t>
            </a:r>
            <a:r>
              <a:rPr lang="ru-RU" sz="1200" i="1" dirty="0" smtClean="0">
                <a:latin typeface="Times New Roman" pitchFamily="18" charset="0"/>
                <a:cs typeface="Times New Roman" pitchFamily="18" charset="0"/>
              </a:rPr>
              <a:t> Вторым, она стала средоточием культурной жизни античного мира. Коллекцию составили более 200 тысяч книг. Одним из руководителей был грамматик и философ </a:t>
            </a:r>
            <a:r>
              <a:rPr lang="ru-RU" sz="1200" i="1" dirty="0" err="1" smtClean="0">
                <a:latin typeface="Times New Roman" pitchFamily="18" charset="0"/>
                <a:cs typeface="Times New Roman" pitchFamily="18" charset="0"/>
              </a:rPr>
              <a:t>Кратет</a:t>
            </a:r>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Малосский</a:t>
            </a:r>
            <a:r>
              <a:rPr lang="ru-RU" sz="1200" i="1" dirty="0" smtClean="0">
                <a:latin typeface="Times New Roman" pitchFamily="18" charset="0"/>
                <a:cs typeface="Times New Roman" pitchFamily="18" charset="0"/>
              </a:rPr>
              <a:t>, который переехал в Пергам после получения образования в </a:t>
            </a:r>
            <a:r>
              <a:rPr lang="ru-RU" sz="1200" i="1" dirty="0" err="1" smtClean="0">
                <a:latin typeface="Times New Roman" pitchFamily="18" charset="0"/>
                <a:cs typeface="Times New Roman" pitchFamily="18" charset="0"/>
              </a:rPr>
              <a:t>Тарсе</a:t>
            </a:r>
            <a:r>
              <a:rPr lang="ru-RU" sz="1200" i="1" dirty="0" smtClean="0">
                <a:latin typeface="Times New Roman" pitchFamily="18" charset="0"/>
                <a:cs typeface="Times New Roman" pitchFamily="18" charset="0"/>
              </a:rPr>
              <a:t>. Ему принадлежит честь основания грамматической школы, которая стала конкурентом аналогичного заведения в Александрии. </a:t>
            </a:r>
          </a:p>
          <a:p>
            <a:pPr algn="just"/>
            <a:r>
              <a:rPr lang="ru-RU" sz="1200" i="1" dirty="0" smtClean="0">
                <a:latin typeface="Times New Roman" pitchFamily="18" charset="0"/>
                <a:cs typeface="Times New Roman" pitchFamily="18" charset="0"/>
              </a:rPr>
              <a:t>	В наши дни самой крупной по фондам является Библиотека Конгресса в Вашингтоне, где содержатся более 75 миллионов названий, не только книг, но и фотографий, аудио- и видеоматериалов. Имеет 18 читальных залов на 1460 читательских мест. В мире также существует 150 «живых» библиотек, позволяющих пригласить интересного человека и послушать случаи из его жизни. </a:t>
            </a:r>
          </a:p>
          <a:p>
            <a:pPr algn="just"/>
            <a:r>
              <a:rPr lang="ru-RU" sz="1200" i="1" dirty="0" smtClean="0">
                <a:latin typeface="Times New Roman" pitchFamily="18" charset="0"/>
                <a:cs typeface="Times New Roman" pitchFamily="18" charset="0"/>
              </a:rPr>
              <a:t>	Многие библиотеки были небольшими, но очень ценными благодаря тому, что в их фондах имелись редчайшие издания книг или старых газет. Например, хранилище в Йельском университете содержит только уникальные издания. Стены его изготовлены из прозрачного мрамора, поэтому в залах нет окон. На тему библиотек и их истории можно говорить долго, однако важно то, что возникновение и распространение таких учреждений помогало сохранить и развивать культуру и образование во всем мире.</a:t>
            </a:r>
            <a:br>
              <a:rPr lang="ru-RU" sz="1200" i="1" dirty="0" smtClean="0">
                <a:latin typeface="Times New Roman" pitchFamily="18" charset="0"/>
                <a:cs typeface="Times New Roman" pitchFamily="18" charset="0"/>
              </a:rPr>
            </a:br>
            <a:r>
              <a:rPr lang="ru-RU" sz="1200" i="1" dirty="0" smtClean="0">
                <a:latin typeface="Times New Roman" pitchFamily="18" charset="0"/>
                <a:cs typeface="Times New Roman" pitchFamily="18" charset="0"/>
              </a:rPr>
              <a:t/>
            </a:r>
            <a:br>
              <a:rPr lang="ru-RU" sz="1200" i="1" dirty="0" smtClean="0">
                <a:latin typeface="Times New Roman" pitchFamily="18" charset="0"/>
                <a:cs typeface="Times New Roman" pitchFamily="18" charset="0"/>
              </a:rPr>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357158" y="500042"/>
          <a:ext cx="8501122" cy="5765800"/>
        </p:xfrm>
        <a:graphic>
          <a:graphicData uri="http://schemas.openxmlformats.org/drawingml/2006/table">
            <a:tbl>
              <a:tblPr firstRow="1" bandRow="1">
                <a:tableStyleId>{5C22544A-7EE6-4342-B048-85BDC9FD1C3A}</a:tableStyleId>
              </a:tblPr>
              <a:tblGrid>
                <a:gridCol w="1917117"/>
                <a:gridCol w="6584005"/>
              </a:tblGrid>
              <a:tr h="370840">
                <a:tc>
                  <a:txBody>
                    <a:bodyPr/>
                    <a:lstStyle/>
                    <a:p>
                      <a:pPr algn="ctr"/>
                      <a:r>
                        <a:rPr lang="ru-RU" dirty="0" smtClean="0">
                          <a:latin typeface="Times New Roman" pitchFamily="18" charset="0"/>
                          <a:cs typeface="Times New Roman" pitchFamily="18" charset="0"/>
                        </a:rPr>
                        <a:t>Предмет </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Примерные</a:t>
                      </a:r>
                      <a:r>
                        <a:rPr lang="ru-RU" baseline="0" dirty="0" smtClean="0">
                          <a:latin typeface="Times New Roman" pitchFamily="18" charset="0"/>
                          <a:cs typeface="Times New Roman" pitchFamily="18" charset="0"/>
                        </a:rPr>
                        <a:t> задания</a:t>
                      </a:r>
                      <a:endParaRPr lang="ru-RU" dirty="0">
                        <a:latin typeface="Times New Roman" pitchFamily="18" charset="0"/>
                        <a:cs typeface="Times New Roman"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sng" dirty="0" smtClean="0">
                          <a:solidFill>
                            <a:srgbClr val="C00000"/>
                          </a:solidFill>
                          <a:latin typeface="Bookman Old Style" pitchFamily="18" charset="0"/>
                        </a:rPr>
                        <a:t>Английский язык</a:t>
                      </a:r>
                    </a:p>
                    <a:p>
                      <a:pPr algn="ctr"/>
                      <a:endParaRPr lang="ru-RU" sz="1100" dirty="0"/>
                    </a:p>
                  </a:txBody>
                  <a:tcPr anchor="ctr"/>
                </a:tc>
                <a:tc>
                  <a:txBody>
                    <a:bodyPr/>
                    <a:lstStyle/>
                    <a:p>
                      <a:pPr lvl="0"/>
                      <a:r>
                        <a:rPr lang="ru-RU" sz="1200" dirty="0" smtClean="0">
                          <a:latin typeface="Times New Roman" pitchFamily="18" charset="0"/>
                          <a:cs typeface="Times New Roman" pitchFamily="18" charset="0"/>
                        </a:rPr>
                        <a:t>-</a:t>
                      </a:r>
                      <a:r>
                        <a:rPr lang="ru-RU" sz="1200" baseline="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Прочитайте текст и найдите числительные, назовите их по-английски.</a:t>
                      </a:r>
                    </a:p>
                    <a:p>
                      <a:pPr lvl="0"/>
                      <a:r>
                        <a:rPr lang="ru-RU" sz="1200" dirty="0" smtClean="0">
                          <a:latin typeface="Times New Roman" pitchFamily="18" charset="0"/>
                          <a:cs typeface="Times New Roman" pitchFamily="18" charset="0"/>
                        </a:rPr>
                        <a:t>- Прочитайте текст и найдите предложения в пассивном залоге.</a:t>
                      </a:r>
                    </a:p>
                    <a:p>
                      <a:pPr lvl="0"/>
                      <a:r>
                        <a:rPr lang="ru-RU" sz="1200" dirty="0" smtClean="0">
                          <a:latin typeface="Times New Roman" pitchFamily="18" charset="0"/>
                          <a:cs typeface="Times New Roman" pitchFamily="18" charset="0"/>
                        </a:rPr>
                        <a:t>- Переведите эти предложения на английский язык.</a:t>
                      </a:r>
                    </a:p>
                    <a:p>
                      <a:endParaRPr lang="ru-RU" sz="1200" dirty="0">
                        <a:latin typeface="Times New Roman" pitchFamily="18" charset="0"/>
                        <a:cs typeface="Times New Roman"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sng" kern="1200" dirty="0" smtClean="0">
                          <a:solidFill>
                            <a:srgbClr val="C00000"/>
                          </a:solidFill>
                          <a:latin typeface="Bookman Old Style" pitchFamily="18" charset="0"/>
                          <a:ea typeface="+mn-ea"/>
                          <a:cs typeface="+mn-cs"/>
                        </a:rPr>
                        <a:t>Биология</a:t>
                      </a:r>
                    </a:p>
                  </a:txBody>
                  <a:tcPr anchor="ctr"/>
                </a:tc>
                <a:tc>
                  <a:txBody>
                    <a:bodyPr/>
                    <a:lstStyle/>
                    <a:p>
                      <a:pPr marL="0" indent="0">
                        <a:buNone/>
                      </a:pPr>
                      <a:r>
                        <a:rPr lang="ru-RU" sz="1200" dirty="0" smtClean="0">
                          <a:latin typeface="Times New Roman" pitchFamily="18" charset="0"/>
                          <a:cs typeface="Times New Roman" pitchFamily="18" charset="0"/>
                        </a:rPr>
                        <a:t>- После ознакомления с текстом назовите, какие еще природные материалы можно использовать для написания текста, книги.</a:t>
                      </a:r>
                    </a:p>
                    <a:p>
                      <a:pPr marL="0" indent="0">
                        <a:buNone/>
                      </a:pPr>
                      <a:r>
                        <a:rPr lang="ru-RU" sz="1200" dirty="0" smtClean="0">
                          <a:latin typeface="Times New Roman" pitchFamily="18" charset="0"/>
                          <a:cs typeface="Times New Roman" pitchFamily="18" charset="0"/>
                        </a:rPr>
                        <a:t>- Поясните, почему именно эти материалы были использованы человеком. </a:t>
                      </a:r>
                    </a:p>
                    <a:p>
                      <a:endParaRPr lang="ru-RU" sz="1200" dirty="0">
                        <a:latin typeface="Times New Roman" pitchFamily="18" charset="0"/>
                        <a:cs typeface="Times New Roman"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sng" kern="1200" dirty="0" smtClean="0">
                          <a:solidFill>
                            <a:srgbClr val="C00000"/>
                          </a:solidFill>
                          <a:latin typeface="Bookman Old Style" pitchFamily="18" charset="0"/>
                          <a:ea typeface="+mn-ea"/>
                          <a:cs typeface="+mn-cs"/>
                        </a:rPr>
                        <a:t>География</a:t>
                      </a:r>
                    </a:p>
                  </a:txBody>
                  <a:tcPr anchor="ctr"/>
                </a:tc>
                <a:tc>
                  <a:txBody>
                    <a:bodyPr/>
                    <a:lstStyle/>
                    <a:p>
                      <a:pPr marL="0" indent="0">
                        <a:buNone/>
                      </a:pPr>
                      <a:r>
                        <a:rPr lang="ru-RU" sz="1200" dirty="0" smtClean="0">
                          <a:latin typeface="Times New Roman" pitchFamily="18" charset="0"/>
                          <a:cs typeface="Times New Roman" pitchFamily="18" charset="0"/>
                        </a:rPr>
                        <a:t>- Какие факты указывают на то, что Египет был одним из центров цивилизации человечества?</a:t>
                      </a:r>
                    </a:p>
                    <a:p>
                      <a:pPr marL="0" indent="0">
                        <a:buNone/>
                      </a:pPr>
                      <a:r>
                        <a:rPr lang="ru-RU" sz="1200" dirty="0" smtClean="0">
                          <a:latin typeface="Times New Roman" pitchFamily="18" charset="0"/>
                          <a:cs typeface="Times New Roman" pitchFamily="18" charset="0"/>
                        </a:rPr>
                        <a:t>- В каких районах какой</a:t>
                      </a:r>
                      <a:r>
                        <a:rPr lang="ru-RU" sz="1200" baseline="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использовался материал ? Почему именно в этих районах?</a:t>
                      </a:r>
                    </a:p>
                    <a:p>
                      <a:pPr marL="0" indent="0">
                        <a:buFontTx/>
                        <a:buChar char="-"/>
                      </a:pPr>
                      <a:r>
                        <a:rPr lang="ru-RU" sz="1200" dirty="0" smtClean="0">
                          <a:latin typeface="Times New Roman" pitchFamily="18" charset="0"/>
                          <a:cs typeface="Times New Roman" pitchFamily="18" charset="0"/>
                        </a:rPr>
                        <a:t>В каких климатических зонах находятся данные географические объекты?</a:t>
                      </a:r>
                    </a:p>
                    <a:p>
                      <a:pPr marL="0" indent="0">
                        <a:buFontTx/>
                        <a:buChar char="-"/>
                      </a:pPr>
                      <a:endParaRPr lang="ru-RU" sz="1200" dirty="0" smtClean="0">
                        <a:latin typeface="Times New Roman" pitchFamily="18" charset="0"/>
                        <a:cs typeface="Times New Roman"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sng" kern="1200" dirty="0" smtClean="0">
                          <a:solidFill>
                            <a:srgbClr val="C00000"/>
                          </a:solidFill>
                          <a:latin typeface="Bookman Old Style" pitchFamily="18" charset="0"/>
                          <a:ea typeface="+mn-ea"/>
                          <a:cs typeface="+mn-cs"/>
                        </a:rPr>
                        <a:t>Математика</a:t>
                      </a:r>
                    </a:p>
                  </a:txBody>
                  <a:tcPr anchor="ctr"/>
                </a:tc>
                <a:tc>
                  <a:txBody>
                    <a:bodyPr/>
                    <a:lstStyle/>
                    <a:p>
                      <a:pPr lvl="0"/>
                      <a:r>
                        <a:rPr lang="ru-RU" sz="1200" kern="1200" dirty="0" smtClean="0">
                          <a:solidFill>
                            <a:schemeClr val="dk1"/>
                          </a:solidFill>
                          <a:latin typeface="Times New Roman" pitchFamily="18" charset="0"/>
                          <a:ea typeface="+mn-ea"/>
                          <a:cs typeface="Times New Roman" pitchFamily="18" charset="0"/>
                        </a:rPr>
                        <a:t>- Как называется библиотека, созданная в 3 веке до н.э. Птолемеем 1? </a:t>
                      </a:r>
                    </a:p>
                    <a:p>
                      <a:pPr lvl="0"/>
                      <a:r>
                        <a:rPr lang="ru-RU" sz="1200" kern="1200" dirty="0" smtClean="0">
                          <a:solidFill>
                            <a:schemeClr val="dk1"/>
                          </a:solidFill>
                          <a:latin typeface="Times New Roman" pitchFamily="18" charset="0"/>
                          <a:ea typeface="+mn-ea"/>
                          <a:cs typeface="Times New Roman" pitchFamily="18" charset="0"/>
                        </a:rPr>
                        <a:t>- Посчитайте  сколько лет просуществовала Знаменитая Александрийская библиотека </a:t>
                      </a:r>
                    </a:p>
                    <a:p>
                      <a:pPr lvl="0">
                        <a:buFontTx/>
                        <a:buChar char="-"/>
                      </a:pPr>
                      <a:r>
                        <a:rPr lang="ru-RU" sz="1200" kern="1200" baseline="0" dirty="0" smtClean="0">
                          <a:solidFill>
                            <a:schemeClr val="dk1"/>
                          </a:solidFill>
                          <a:latin typeface="Times New Roman" pitchFamily="18" charset="0"/>
                          <a:ea typeface="+mn-ea"/>
                          <a:cs typeface="Times New Roman" pitchFamily="18" charset="0"/>
                        </a:rPr>
                        <a:t> </a:t>
                      </a:r>
                      <a:r>
                        <a:rPr lang="ru-RU" sz="1200" kern="1200" dirty="0" smtClean="0">
                          <a:solidFill>
                            <a:schemeClr val="dk1"/>
                          </a:solidFill>
                          <a:latin typeface="Times New Roman" pitchFamily="18" charset="0"/>
                          <a:ea typeface="+mn-ea"/>
                          <a:cs typeface="Times New Roman" pitchFamily="18" charset="0"/>
                        </a:rPr>
                        <a:t>Отметьте точки на графике, используя данные</a:t>
                      </a:r>
                      <a:r>
                        <a:rPr lang="ru-RU" sz="1200" kern="1200" baseline="0" dirty="0" smtClean="0">
                          <a:solidFill>
                            <a:schemeClr val="dk1"/>
                          </a:solidFill>
                          <a:latin typeface="Times New Roman" pitchFamily="18" charset="0"/>
                          <a:ea typeface="+mn-ea"/>
                          <a:cs typeface="Times New Roman" pitchFamily="18" charset="0"/>
                        </a:rPr>
                        <a:t> из текста</a:t>
                      </a:r>
                    </a:p>
                    <a:p>
                      <a:pPr lvl="0">
                        <a:buFontTx/>
                        <a:buChar char="-"/>
                      </a:pPr>
                      <a:endParaRPr lang="ru-RU" sz="1200" kern="1200" dirty="0" smtClean="0">
                        <a:solidFill>
                          <a:schemeClr val="dk1"/>
                        </a:solidFill>
                        <a:latin typeface="Times New Roman" pitchFamily="18" charset="0"/>
                        <a:ea typeface="+mn-ea"/>
                        <a:cs typeface="Times New Roman"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sng" kern="1200" dirty="0" smtClean="0">
                          <a:solidFill>
                            <a:srgbClr val="C00000"/>
                          </a:solidFill>
                          <a:latin typeface="Bookman Old Style" pitchFamily="18" charset="0"/>
                          <a:ea typeface="+mn-ea"/>
                          <a:cs typeface="+mn-cs"/>
                        </a:rPr>
                        <a:t>Литература </a:t>
                      </a:r>
                    </a:p>
                  </a:txBody>
                  <a:tcPr anchor="ctr"/>
                </a:tc>
                <a:tc>
                  <a:txBody>
                    <a:bodyPr/>
                    <a:lstStyle/>
                    <a:p>
                      <a:r>
                        <a:rPr lang="ru-RU" sz="1200" kern="1200" dirty="0" smtClean="0">
                          <a:solidFill>
                            <a:schemeClr val="dk1"/>
                          </a:solidFill>
                          <a:latin typeface="Times New Roman" pitchFamily="18" charset="0"/>
                          <a:ea typeface="+mn-ea"/>
                          <a:cs typeface="Times New Roman" pitchFamily="18" charset="0"/>
                        </a:rPr>
                        <a:t>- Определите стиль текста.</a:t>
                      </a:r>
                    </a:p>
                    <a:p>
                      <a:r>
                        <a:rPr lang="ru-RU" sz="1200" kern="1200" dirty="0" smtClean="0">
                          <a:solidFill>
                            <a:schemeClr val="dk1"/>
                          </a:solidFill>
                          <a:latin typeface="Times New Roman" pitchFamily="18" charset="0"/>
                          <a:ea typeface="+mn-ea"/>
                          <a:cs typeface="Times New Roman" pitchFamily="18" charset="0"/>
                        </a:rPr>
                        <a:t>- Задание по вариантам:     1-в.- составить план</a:t>
                      </a:r>
                    </a:p>
                    <a:p>
                      <a:r>
                        <a:rPr lang="ru-RU" sz="1200" kern="1200" dirty="0" smtClean="0">
                          <a:solidFill>
                            <a:schemeClr val="dk1"/>
                          </a:solidFill>
                          <a:latin typeface="Times New Roman" pitchFamily="18" charset="0"/>
                          <a:ea typeface="+mn-ea"/>
                          <a:cs typeface="Times New Roman" pitchFamily="18" charset="0"/>
                        </a:rPr>
                        <a:t>                                                 2-в- выписать ключевые слова</a:t>
                      </a:r>
                    </a:p>
                    <a:p>
                      <a:pPr marL="0" marR="0" lvl="0" indent="0" algn="l" defTabSz="914400" rtl="0" eaLnBrk="1" fontAlgn="auto" latinLnBrk="0" hangingPunct="1">
                        <a:lnSpc>
                          <a:spcPct val="100000"/>
                        </a:lnSpc>
                        <a:spcBef>
                          <a:spcPts val="0"/>
                        </a:spcBef>
                        <a:spcAft>
                          <a:spcPts val="0"/>
                        </a:spcAft>
                        <a:buClrTx/>
                        <a:buSzTx/>
                        <a:buFontTx/>
                        <a:buChar char="-"/>
                        <a:tabLst/>
                        <a:defRPr/>
                      </a:pPr>
                      <a:r>
                        <a:rPr lang="ru-RU" sz="1200" kern="1200" dirty="0" smtClean="0">
                          <a:solidFill>
                            <a:schemeClr val="dk1"/>
                          </a:solidFill>
                          <a:latin typeface="Times New Roman" pitchFamily="18" charset="0"/>
                          <a:ea typeface="+mn-ea"/>
                          <a:cs typeface="Times New Roman" pitchFamily="18" charset="0"/>
                        </a:rPr>
                        <a:t>Д/</a:t>
                      </a:r>
                      <a:r>
                        <a:rPr lang="ru-RU" sz="1200" kern="1200" dirty="0" err="1" smtClean="0">
                          <a:solidFill>
                            <a:schemeClr val="dk1"/>
                          </a:solidFill>
                          <a:latin typeface="Times New Roman" pitchFamily="18" charset="0"/>
                          <a:ea typeface="+mn-ea"/>
                          <a:cs typeface="Times New Roman" pitchFamily="18" charset="0"/>
                        </a:rPr>
                        <a:t>з</a:t>
                      </a:r>
                      <a:r>
                        <a:rPr lang="ru-RU" sz="1200" kern="1200" dirty="0" smtClean="0">
                          <a:solidFill>
                            <a:schemeClr val="dk1"/>
                          </a:solidFill>
                          <a:latin typeface="Times New Roman" pitchFamily="18" charset="0"/>
                          <a:ea typeface="+mn-ea"/>
                          <a:cs typeface="Times New Roman" pitchFamily="18" charset="0"/>
                        </a:rPr>
                        <a:t>: написать сочинение-рассуждение «Есть ли будущее у библиотек?»</a:t>
                      </a:r>
                    </a:p>
                    <a:p>
                      <a:pPr marL="0" marR="0" lvl="0" indent="0" algn="l" defTabSz="914400" rtl="0" eaLnBrk="1" fontAlgn="auto" latinLnBrk="0" hangingPunct="1">
                        <a:lnSpc>
                          <a:spcPct val="100000"/>
                        </a:lnSpc>
                        <a:spcBef>
                          <a:spcPts val="0"/>
                        </a:spcBef>
                        <a:spcAft>
                          <a:spcPts val="0"/>
                        </a:spcAft>
                        <a:buClrTx/>
                        <a:buSzTx/>
                        <a:buFontTx/>
                        <a:buChar char="-"/>
                        <a:tabLst/>
                        <a:defRPr/>
                      </a:pPr>
                      <a:endParaRPr lang="ru-RU" sz="1200" kern="1200" dirty="0" smtClean="0">
                        <a:solidFill>
                          <a:schemeClr val="dk1"/>
                        </a:solidFill>
                        <a:latin typeface="Times New Roman" pitchFamily="18" charset="0"/>
                        <a:ea typeface="+mn-ea"/>
                        <a:cs typeface="Times New Roman"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sng" kern="1200" dirty="0" smtClean="0">
                          <a:solidFill>
                            <a:srgbClr val="C00000"/>
                          </a:solidFill>
                          <a:latin typeface="Bookman Old Style" pitchFamily="18" charset="0"/>
                          <a:ea typeface="+mn-ea"/>
                          <a:cs typeface="+mn-cs"/>
                        </a:rPr>
                        <a:t>История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dk1"/>
                          </a:solidFill>
                          <a:latin typeface="Times New Roman" pitchFamily="18" charset="0"/>
                          <a:ea typeface="+mn-ea"/>
                          <a:cs typeface="Times New Roman" pitchFamily="18" charset="0"/>
                        </a:rPr>
                        <a:t>- Выбрать из текста положения, относящиеся к временным рамкам, закреплёнными за группами</a:t>
                      </a:r>
                    </a:p>
                    <a:p>
                      <a:endParaRPr lang="ru-RU" sz="1200" kern="1200" dirty="0" smtClean="0">
                        <a:solidFill>
                          <a:schemeClr val="dk1"/>
                        </a:solidFill>
                        <a:latin typeface="Times New Roman" pitchFamily="18" charset="0"/>
                        <a:ea typeface="+mn-ea"/>
                        <a:cs typeface="Times New Roman"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u="sng" kern="1200" dirty="0" smtClean="0">
                          <a:solidFill>
                            <a:srgbClr val="C00000"/>
                          </a:solidFill>
                          <a:latin typeface="Bookman Old Style" pitchFamily="18" charset="0"/>
                          <a:ea typeface="+mn-ea"/>
                          <a:cs typeface="+mn-cs"/>
                        </a:rPr>
                        <a:t>Русский язык</a:t>
                      </a:r>
                    </a:p>
                  </a:txBody>
                  <a:tcPr anchor="ctr"/>
                </a:tc>
                <a:tc>
                  <a:txBody>
                    <a:bodyPr/>
                    <a:lstStyle/>
                    <a:p>
                      <a:pPr>
                        <a:buFontTx/>
                        <a:buChar char="-"/>
                      </a:pPr>
                      <a:r>
                        <a:rPr lang="ru-RU" sz="1200" kern="1200" dirty="0" smtClean="0">
                          <a:solidFill>
                            <a:schemeClr val="dk1"/>
                          </a:solidFill>
                          <a:latin typeface="Times New Roman" pitchFamily="18" charset="0"/>
                          <a:ea typeface="+mn-ea"/>
                          <a:cs typeface="Times New Roman" pitchFamily="18" charset="0"/>
                        </a:rPr>
                        <a:t>Выписать 1-е предложение из 2-го абзаца и сделать синтаксический и пунктуационный разбор </a:t>
                      </a:r>
                    </a:p>
                    <a:p>
                      <a:pPr>
                        <a:buFontTx/>
                        <a:buChar char="-"/>
                      </a:pPr>
                      <a:r>
                        <a:rPr lang="ru-RU" sz="1200" kern="1200" dirty="0" smtClean="0">
                          <a:solidFill>
                            <a:schemeClr val="dk1"/>
                          </a:solidFill>
                          <a:latin typeface="Times New Roman" pitchFamily="18" charset="0"/>
                          <a:ea typeface="+mn-ea"/>
                          <a:cs typeface="Times New Roman" pitchFamily="18" charset="0"/>
                        </a:rPr>
                        <a:t> Назвать наречия. Определить их разряд. </a:t>
                      </a:r>
                    </a:p>
                    <a:p>
                      <a:pPr>
                        <a:buFontTx/>
                        <a:buChar char="-"/>
                      </a:pPr>
                      <a:endParaRPr lang="ru-RU" sz="1200" kern="1200" dirty="0" smtClean="0">
                        <a:solidFill>
                          <a:schemeClr val="dk1"/>
                        </a:solidFill>
                        <a:latin typeface="Times New Roman" pitchFamily="18" charset="0"/>
                        <a:ea typeface="+mn-ea"/>
                        <a:cs typeface="Times New Roman" pitchFamily="18" charset="0"/>
                      </a:endParaRPr>
                    </a:p>
                  </a:txBody>
                  <a:tcPr/>
                </a:tc>
              </a:tr>
            </a:tbl>
          </a:graphicData>
        </a:graphic>
      </p:graphicFrame>
    </p:spTree>
    <p:extLst>
      <p:ext uri="{BB962C8B-B14F-4D97-AF65-F5344CB8AC3E}">
        <p14:creationId xmlns="" xmlns:p14="http://schemas.microsoft.com/office/powerpoint/2010/main" val="2616364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285992"/>
            <a:ext cx="8229600" cy="1143000"/>
          </a:xfrm>
        </p:spPr>
        <p:txBody>
          <a:bodyPr>
            <a:noAutofit/>
          </a:bodyPr>
          <a:lstStyle/>
          <a:p>
            <a:r>
              <a:rPr lang="ru-RU" sz="6600" b="1" i="1" dirty="0" smtClean="0">
                <a:solidFill>
                  <a:srgbClr val="002060"/>
                </a:solidFill>
                <a:effectLst>
                  <a:outerShdw blurRad="38100" dist="38100" dir="2700000" algn="tl">
                    <a:srgbClr val="000000">
                      <a:alpha val="43137"/>
                    </a:srgbClr>
                  </a:outerShdw>
                </a:effectLst>
                <a:latin typeface="Bookman Old Style" pitchFamily="18" charset="0"/>
              </a:rPr>
              <a:t>Спасибо </a:t>
            </a:r>
            <a:br>
              <a:rPr lang="ru-RU" sz="6600" b="1" i="1" dirty="0" smtClean="0">
                <a:solidFill>
                  <a:srgbClr val="002060"/>
                </a:solidFill>
                <a:effectLst>
                  <a:outerShdw blurRad="38100" dist="38100" dir="2700000" algn="tl">
                    <a:srgbClr val="000000">
                      <a:alpha val="43137"/>
                    </a:srgbClr>
                  </a:outerShdw>
                </a:effectLst>
                <a:latin typeface="Bookman Old Style" pitchFamily="18" charset="0"/>
              </a:rPr>
            </a:br>
            <a:r>
              <a:rPr lang="ru-RU" sz="6600" b="1" i="1" dirty="0" smtClean="0">
                <a:solidFill>
                  <a:srgbClr val="002060"/>
                </a:solidFill>
                <a:effectLst>
                  <a:outerShdw blurRad="38100" dist="38100" dir="2700000" algn="tl">
                    <a:srgbClr val="000000">
                      <a:alpha val="43137"/>
                    </a:srgbClr>
                  </a:outerShdw>
                </a:effectLst>
                <a:latin typeface="Bookman Old Style" pitchFamily="18" charset="0"/>
              </a:rPr>
              <a:t>за внимание! </a:t>
            </a:r>
            <a:endParaRPr lang="ru-RU" sz="6600" b="1" i="1" dirty="0">
              <a:solidFill>
                <a:srgbClr val="002060"/>
              </a:solidFill>
              <a:effectLst>
                <a:outerShdw blurRad="38100" dist="38100" dir="2700000" algn="tl">
                  <a:srgbClr val="000000">
                    <a:alpha val="43137"/>
                  </a:srgbClr>
                </a:outerShdw>
              </a:effectLst>
              <a:latin typeface="Bookman Old Style" pitchFamily="18" charset="0"/>
            </a:endParaRPr>
          </a:p>
        </p:txBody>
      </p:sp>
    </p:spTree>
    <p:extLst>
      <p:ext uri="{BB962C8B-B14F-4D97-AF65-F5344CB8AC3E}">
        <p14:creationId xmlns="" xmlns:p14="http://schemas.microsoft.com/office/powerpoint/2010/main" val="1308367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477</Words>
  <Application>Microsoft Office PowerPoint</Application>
  <PresentationFormat>Экран (4:3)</PresentationFormat>
  <Paragraphs>89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Образовательное событие «День единого текста» </vt:lpstr>
      <vt:lpstr>Слайд 2</vt:lpstr>
      <vt:lpstr>Слайд 3</vt:lpstr>
      <vt:lpstr>Слайд 4</vt:lpstr>
      <vt:lpstr>Выбор текста</vt:lpstr>
      <vt:lpstr>Слайд 6</vt:lpstr>
      <vt:lpstr>Слайд 7</vt:lpstr>
      <vt:lpstr>Спасибо  за внимание!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User</cp:lastModifiedBy>
  <cp:revision>28</cp:revision>
  <dcterms:created xsi:type="dcterms:W3CDTF">2021-02-26T11:08:13Z</dcterms:created>
  <dcterms:modified xsi:type="dcterms:W3CDTF">2022-01-30T12:23:36Z</dcterms:modified>
</cp:coreProperties>
</file>