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78" r:id="rId3"/>
    <p:sldId id="279" r:id="rId4"/>
    <p:sldId id="258" r:id="rId5"/>
    <p:sldId id="270" r:id="rId6"/>
    <p:sldId id="276" r:id="rId7"/>
    <p:sldId id="259" r:id="rId8"/>
    <p:sldId id="274" r:id="rId9"/>
    <p:sldId id="275" r:id="rId10"/>
    <p:sldId id="262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DFF"/>
    <a:srgbClr val="D2FAFE"/>
    <a:srgbClr val="FFFF99"/>
    <a:srgbClr val="FFE79B"/>
    <a:srgbClr val="FFDA65"/>
    <a:srgbClr val="FCD1B6"/>
    <a:srgbClr val="E4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5BD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6366928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xmlns="" id="{F5DB6BA1-8F7C-4420-A827-F86AA0062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0010" y="-1230719"/>
            <a:ext cx="7043983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5BD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30.03.2023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140" y="6366928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xmlns="" id="{F5DB6BA1-8F7C-4420-A827-F86AA006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0010" y="-1230719"/>
            <a:ext cx="7043983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7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05056"/>
            <a:ext cx="8568952" cy="54322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spc="15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классы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Вода — одно из самых распространенных веществ в природе и главная составная часть всех живых организмов. Она покрывает около 2/3 поверхности нашей планеты. Без воды жизнь на Земле была бы невозможна.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живые существа на 75 % состоят из воды. Это самый необходимый элемент живой природы. Вода постоянно совершает круговорот между морями, атмосферой и сушей, создавая условия, в которых может существовать и развиваться жизнь.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 лучами Солнца вода испаряется из водоемов и поднимается в воздух. Там капельки воды собираются в облака и тучи и выпадают на землю в виде дождя или снега, который превращается в воду. Она впитывается в землю и снова возвращается в моря, реки и озера. И все начинается сначала. Так происходит </a:t>
            </a:r>
            <a:r>
              <a:rPr lang="ru-RU" sz="2000" b="1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круговорот воды </a:t>
            </a: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природе.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Вещества в зависимости от температуры замерзания, плавления и кипения могут встречаться в природе в трех агрегатных состояниях — </a:t>
            </a:r>
            <a:r>
              <a:rPr lang="ru-RU" sz="2000" b="1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твердом</a:t>
            </a: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</a:t>
            </a:r>
            <a:r>
              <a:rPr lang="ru-RU" sz="2000" b="1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жидком</a:t>
            </a: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 </a:t>
            </a:r>
            <a:r>
              <a:rPr lang="ru-RU" sz="2000" b="1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газообразном</a:t>
            </a:r>
            <a:r>
              <a:rPr lang="ru-RU" sz="2000" spc="15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8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80121"/>
              </p:ext>
            </p:extLst>
          </p:nvPr>
        </p:nvGraphicFramePr>
        <p:xfrm>
          <a:off x="467544" y="1268760"/>
          <a:ext cx="7988300" cy="4399915"/>
        </p:xfrm>
        <a:graphic>
          <a:graphicData uri="http://schemas.openxmlformats.org/drawingml/2006/table">
            <a:tbl>
              <a:tblPr firstRow="1" bandRow="1"/>
              <a:tblGrid>
                <a:gridCol w="5040560"/>
                <a:gridCol w="29477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Состояние</a:t>
                      </a:r>
                      <a:r>
                        <a:rPr lang="ru-RU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Катя залила 8 формочек водой, а Незнайке надо залить  на 2 формочки больше. Сколько игрушек они сделают вместе? 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Имеются 2 сосуда 3л и 5л. Как с помощью этих сосудов налить из водопроводного крана 20л воды?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полив цветов Незнайка налил в бочку  20 л воды, чтобы она нагрелась на солнышке. Вечером он из бочки  в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Мушкину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лейку налил 4л воды,  Медунице налил  6л, а  в лейку Незнайки  вместилось 9 литров. Сколько литров воды ушло на полив цветов?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6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92" y="-315416"/>
            <a:ext cx="8229600" cy="165618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окружающего  мира и  математики в 1 классе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920" y="1340768"/>
            <a:ext cx="8136904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комплексного применения знаний и умений, формирования знаний о некоторых свойствах воды, значении воды в природе и для человека, бережном отношении к воде.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avatars.mds.yandex.net/i?id=de773c0e30ddf7a36e97165f39607464_l-528770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/>
          <a:stretch/>
        </p:blipFill>
        <p:spPr bwMode="auto">
          <a:xfrm>
            <a:off x="1014420" y="2780928"/>
            <a:ext cx="6793068" cy="35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683568" y="692696"/>
            <a:ext cx="7793240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755122"/>
            <a:ext cx="5536717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«Вода – источник  жизни»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920" y="1340768"/>
            <a:ext cx="8308736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Вода — одно из самых распространенных веществ в природе и главная составная часть всех живых организмов. Она покрывает около 2/3 поверхности нашей планеты. Без воды жизнь на Земле была бы невозможна.</a:t>
            </a:r>
          </a:p>
        </p:txBody>
      </p:sp>
      <p:pic>
        <p:nvPicPr>
          <p:cNvPr id="10" name="Picture 2" descr="https://memorado.ru/wp-content/uploads/4/6/9/469e8d3f276b91bfaaf1c5279b8184b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32316" r="1990" b="3591"/>
          <a:stretch/>
        </p:blipFill>
        <p:spPr bwMode="auto">
          <a:xfrm>
            <a:off x="899592" y="2804357"/>
            <a:ext cx="7224690" cy="37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/>
          <a:stretch/>
        </p:blipFill>
        <p:spPr bwMode="auto">
          <a:xfrm>
            <a:off x="941769" y="2780928"/>
            <a:ext cx="7221206" cy="388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14" y="2772354"/>
            <a:ext cx="2155804" cy="21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63688" y="260648"/>
            <a:ext cx="5184576" cy="8640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9448" y="330968"/>
            <a:ext cx="422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Три состояния 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464" y="1124744"/>
            <a:ext cx="4657584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Катя залила 8 формочек водой, а Незнайке надо залить  на 2 формочки больше. Сколько игрушек они сделают вместе?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124744"/>
            <a:ext cx="3518162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Имеются 2 сосуда 3л и 5л. Как с помощью этих сосудов налить из водопроводного крана 20л воды?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181" y="2516703"/>
            <a:ext cx="8503291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полив цветов Незнайка налил в бочку  20 л воды, чтобы она нагрелась на солнышке. Вечером он из бочки 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Мушкину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лейку налил 4л воды,  Медунице налил  6л, а  в лейку Незнайки  вместилось 9 литров. Сколько литров воды ушло на полив цветов?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35915" r="33320"/>
          <a:stretch/>
        </p:blipFill>
        <p:spPr bwMode="auto">
          <a:xfrm>
            <a:off x="6012160" y="3827656"/>
            <a:ext cx="2622196" cy="2873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s://i.ytimg.com/vi/laWsEhkmIeg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8949" r="22661"/>
          <a:stretch/>
        </p:blipFill>
        <p:spPr bwMode="auto">
          <a:xfrm>
            <a:off x="1684276" y="3849598"/>
            <a:ext cx="3909425" cy="30195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www.pinclipart.com/picdir/big/547-5479365_transparent-can-clipart-image-free-watering-can-gree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1711" y="6160957"/>
            <a:ext cx="1154280" cy="6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89" y="6160957"/>
            <a:ext cx="1154987" cy="59413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0" y="5668072"/>
            <a:ext cx="1467459" cy="98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259632" y="4247995"/>
            <a:ext cx="269624" cy="26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s://prezentacii.org/upload/cloud/19/02/127469/images/screen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42667" r="61785" b="22934"/>
          <a:stretch/>
        </p:blipFill>
        <p:spPr bwMode="auto">
          <a:xfrm>
            <a:off x="1113600" y="4872292"/>
            <a:ext cx="207885" cy="697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A00D0CF-9D84-4EFB-B1AE-1C8560A3AA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54" t="3487" r="60869" b="62076"/>
          <a:stretch/>
        </p:blipFill>
        <p:spPr>
          <a:xfrm>
            <a:off x="198980" y="3759200"/>
            <a:ext cx="843088" cy="89393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119463" y="4378558"/>
            <a:ext cx="529497" cy="493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6" y="3839517"/>
            <a:ext cx="916330" cy="96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-облако 16"/>
          <p:cNvSpPr/>
          <p:nvPr/>
        </p:nvSpPr>
        <p:spPr>
          <a:xfrm>
            <a:off x="1259632" y="3827656"/>
            <a:ext cx="1032079" cy="330373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3450" y="-99392"/>
            <a:ext cx="8463778" cy="1323439"/>
          </a:xfrm>
          <a:prstGeom prst="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Вещества в зависимости от температуры замерзания, плавления и кипения могут встречаться в природе в трех агрегатных состояниях — твердом, жидком и газообразном. Вода замерзает при О °С, а кипит при 100 °С.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38304" y="4227205"/>
            <a:ext cx="271701" cy="398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09786" y="4364300"/>
            <a:ext cx="269624" cy="26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0524" y="5949280"/>
            <a:ext cx="102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 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63688" y="260648"/>
            <a:ext cx="5184576" cy="8640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9448" y="330968"/>
            <a:ext cx="422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Три состояния 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464" y="1124744"/>
            <a:ext cx="4657584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Катя залила 8 формочек водой, а Незнайке надо залить  на 2 формочки больше. Сколько игрушек они сделают вместе?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124744"/>
            <a:ext cx="3518162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Имеются 2 сосуда 3л и 5л. Как с помощью этих сосудов налить из водопроводного крана 20л воды?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181" y="2516703"/>
            <a:ext cx="8503291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полив цветов Незнайка налил в бочку  20 л воды, чтобы она нагрелась на солнышке. Вечером он из бочки 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Мушкину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лейку налил 4л воды,  Медунице налил  6л, а  в лейку Незнайки  вместилось 9 литров. Сколько литров воды ушло на полив цветов?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35915" r="33320"/>
          <a:stretch/>
        </p:blipFill>
        <p:spPr bwMode="auto">
          <a:xfrm>
            <a:off x="6012160" y="3827656"/>
            <a:ext cx="2622196" cy="2873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s://i.ytimg.com/vi/laWsEhkmIeg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8949" r="22661"/>
          <a:stretch/>
        </p:blipFill>
        <p:spPr bwMode="auto">
          <a:xfrm>
            <a:off x="1684276" y="3849598"/>
            <a:ext cx="3909425" cy="30195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www.pinclipart.com/picdir/big/547-5479365_transparent-can-clipart-image-free-watering-can-gree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1711" y="6160957"/>
            <a:ext cx="1154280" cy="6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89" y="6160957"/>
            <a:ext cx="1154987" cy="59413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0" y="5668072"/>
            <a:ext cx="1467459" cy="98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259632" y="4247995"/>
            <a:ext cx="269624" cy="26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s://prezentacii.org/upload/cloud/19/02/127469/images/screen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42667" r="61785" b="22934"/>
          <a:stretch/>
        </p:blipFill>
        <p:spPr bwMode="auto">
          <a:xfrm>
            <a:off x="1113600" y="4872292"/>
            <a:ext cx="207885" cy="697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A00D0CF-9D84-4EFB-B1AE-1C8560A3AA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54" t="3487" r="60869" b="62076"/>
          <a:stretch/>
        </p:blipFill>
        <p:spPr>
          <a:xfrm>
            <a:off x="198980" y="3759200"/>
            <a:ext cx="843088" cy="89393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119463" y="4378558"/>
            <a:ext cx="529497" cy="493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6" y="3839517"/>
            <a:ext cx="916330" cy="96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-облако 16"/>
          <p:cNvSpPr/>
          <p:nvPr/>
        </p:nvSpPr>
        <p:spPr>
          <a:xfrm>
            <a:off x="1259632" y="3827656"/>
            <a:ext cx="1032079" cy="330373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6694" y="1124744"/>
            <a:ext cx="8463778" cy="1323439"/>
          </a:xfrm>
          <a:prstGeom prst="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Вещества в зависимости от температуры замерзания, плавления и кипения могут встречаться в природе в трех агрегатных состояниях — твердом, жидком и газообразном. Вода замерзает при О °С, а кипит при 100 °С.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38304" y="4227205"/>
            <a:ext cx="271701" cy="398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09786" y="4364300"/>
            <a:ext cx="269624" cy="26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0524" y="5949280"/>
            <a:ext cx="102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 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35915" r="33320"/>
          <a:stretch/>
        </p:blipFill>
        <p:spPr bwMode="auto">
          <a:xfrm>
            <a:off x="6732240" y="4423225"/>
            <a:ext cx="2049911" cy="2246135"/>
          </a:xfrm>
          <a:prstGeom prst="rect">
            <a:avLst/>
          </a:prstGeom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36296" y="4509120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360" y="4517959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8042" y="4776484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4318" y="4776483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5015751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67" y="5029506"/>
            <a:ext cx="225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791734" y="5040112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5297409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35002" y="5297409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91734" y="5294262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16416" y="5294261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78042" y="5550951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91734" y="5575607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5805264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78042" y="5805264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84318" y="5825597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35800" y="5805264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66127" y="5805264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6093296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32360" y="6093295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92676" y="6075530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78042" y="6343558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41171" y="6331603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36742" y="6332886"/>
            <a:ext cx="216024" cy="202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5392" y="4401500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64004" y="4397042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43563" y="4660174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48384" y="4675467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80434" y="4923232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0408" y="4935771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51815" y="4931876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51463" y="5432856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57803" y="5456265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78947" y="5178575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99846" y="5181619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31694" y="5181619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67453" y="5178882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80955" y="5676666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32100" y="5686473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48384" y="5723964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91003" y="5706198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32440" y="5691137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78947" y="5949280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90929" y="5968459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46817" y="5974226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3686" y="6219776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05378" y="6219776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95417" y="6215557"/>
            <a:ext cx="2986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5" name="Горизонтальный свиток 64"/>
          <p:cNvSpPr/>
          <p:nvPr/>
        </p:nvSpPr>
        <p:spPr>
          <a:xfrm>
            <a:off x="1763688" y="176147"/>
            <a:ext cx="5184576" cy="8640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57838" y="264614"/>
            <a:ext cx="5196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Круговорот воды в природе</a:t>
            </a:r>
          </a:p>
        </p:txBody>
      </p:sp>
      <p:pic>
        <p:nvPicPr>
          <p:cNvPr id="66" name="Рисунок 65" descr="C:\Users\1\Desktop\фото\20230309_0956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27917" r="5140" b="7569"/>
          <a:stretch/>
        </p:blipFill>
        <p:spPr bwMode="auto">
          <a:xfrm rot="5400000">
            <a:off x="6689293" y="2109149"/>
            <a:ext cx="2246133" cy="20465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67" name="Picture 2" descr="C:\Users\1\Desktop\фото\20230309_1053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30616" r="7006" b="1273"/>
          <a:stretch/>
        </p:blipFill>
        <p:spPr bwMode="auto">
          <a:xfrm>
            <a:off x="251520" y="1035785"/>
            <a:ext cx="6398986" cy="3730589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 descr="https://gym1562uv.mskobr.ru/attach_files/gallery/voprosyi-i-otvetyi-jivoe-nejivoe_289/medium/1-15715550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1" y="4935310"/>
            <a:ext cx="3123682" cy="175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Рисунок 68" descr="https://detkino.ru/gorod/_surgut_/download/file.php?id=233195&amp;mode=view/DSC0527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17" y="4977957"/>
            <a:ext cx="2970893" cy="175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EF7957-2EFB-42F2-8E1A-91F899678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202" y="525267"/>
            <a:ext cx="1300340" cy="13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012" y="862553"/>
            <a:ext cx="5106288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умывание Незнайке  требуется 5 л воды, на чистку зубов 10 л.  Сколько всего литров воды требуется Незнайке для умывания и чистки зубов?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сколько больше воды уходит на чистку зубов, чем на умывание?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5884" y="862553"/>
            <a:ext cx="3011811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приготовления обеда уходит 5 л воды, а на мытьё посуды на 7 л больше . Сколько всего литров воды уходит на мытьё посуды?</a:t>
            </a:r>
          </a:p>
        </p:txBody>
      </p:sp>
      <p:pic>
        <p:nvPicPr>
          <p:cNvPr id="7" name="Рисунок 6" descr="C:\Users\1\Desktop\фото\20230309_103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5"/>
          <a:stretch/>
        </p:blipFill>
        <p:spPr bwMode="auto">
          <a:xfrm>
            <a:off x="2048647" y="2291328"/>
            <a:ext cx="455927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3455965" y="3319577"/>
            <a:ext cx="1080120" cy="648072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3569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Водные ресурсы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3078" y="2353815"/>
            <a:ext cx="1048222" cy="462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1909" y="2276871"/>
            <a:ext cx="1045672" cy="57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04737" y="3080427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1821" y="3034220"/>
            <a:ext cx="1094709" cy="516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04736" y="3734717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48731" y="3730392"/>
            <a:ext cx="1070674" cy="474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78581" y="4366940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55964" y="4493497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28487" y="4293096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C:\Users\1\Desktop\фото\20230309_1013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r="16344"/>
          <a:stretch/>
        </p:blipFill>
        <p:spPr bwMode="auto">
          <a:xfrm rot="5400000">
            <a:off x="6894203" y="2264970"/>
            <a:ext cx="1842106" cy="196148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78074" y="2252423"/>
            <a:ext cx="1155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Перевозка пассажиров и грузов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6085" y="2385039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Место </a:t>
            </a:r>
          </a:p>
          <a:p>
            <a:r>
              <a:rPr lang="ru-RU" sz="1000" b="1" dirty="0"/>
              <a:t>отдыха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3005" y="307623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Занятие </a:t>
            </a:r>
          </a:p>
          <a:p>
            <a:r>
              <a:rPr lang="ru-RU" sz="1000" b="1" dirty="0"/>
              <a:t>спортом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1821" y="307623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Выработка электроэнергии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8731" y="376665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 </a:t>
            </a:r>
            <a:r>
              <a:rPr lang="ru-RU" sz="1000" b="1" dirty="0" err="1"/>
              <a:t>промышлен-ности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22563" y="3768502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Для питья </a:t>
            </a:r>
          </a:p>
          <a:p>
            <a:r>
              <a:rPr lang="ru-RU" sz="1000" b="1" dirty="0"/>
              <a:t>и в быту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8107" y="430906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Рыболовство и охота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6085" y="4377310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 сельском хозяйстве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04745" y="4509120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При пожаротушении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" y="3319577"/>
            <a:ext cx="1844842" cy="21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7" y="2200232"/>
            <a:ext cx="702450" cy="9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70ECB80-7374-4A6E-BFB7-E9EB9383CE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88" t="6951" r="15705" b="34250"/>
          <a:stretch/>
        </p:blipFill>
        <p:spPr>
          <a:xfrm>
            <a:off x="953097" y="2276871"/>
            <a:ext cx="1095550" cy="840423"/>
          </a:xfrm>
          <a:prstGeom prst="rect">
            <a:avLst/>
          </a:prstGeom>
        </p:spPr>
      </p:pic>
      <p:sp>
        <p:nvSpPr>
          <p:cNvPr id="35" name="Горизонтальный свиток 34"/>
          <p:cNvSpPr/>
          <p:nvPr/>
        </p:nvSpPr>
        <p:spPr>
          <a:xfrm>
            <a:off x="1735997" y="15641"/>
            <a:ext cx="5184576" cy="8640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75907" y="155302"/>
            <a:ext cx="3104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Значение воды?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725F5074-2367-4A4A-87D2-15541A916A36}"/>
              </a:ext>
            </a:extLst>
          </p:cNvPr>
          <p:cNvSpPr txBox="1">
            <a:spLocks/>
          </p:cNvSpPr>
          <p:nvPr/>
        </p:nvSpPr>
        <p:spPr>
          <a:xfrm>
            <a:off x="445726" y="5773866"/>
            <a:ext cx="8229600" cy="576064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Без воды жизнь на Земле была бы </a:t>
            </a:r>
            <a:r>
              <a:rPr kumimoji="0" lang="ru-RU" sz="3200" b="0" i="0" u="none" strike="noStrike" kern="1200" cap="none" spc="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невозможна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8BF016F-0500-4563-8D4F-6BE89FCD4BA6}"/>
              </a:ext>
            </a:extLst>
          </p:cNvPr>
          <p:cNvSpPr/>
          <p:nvPr/>
        </p:nvSpPr>
        <p:spPr>
          <a:xfrm>
            <a:off x="2091421" y="2276872"/>
            <a:ext cx="4438365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квартире неисправен  кран, из которого за 1 час вытекает 1 стакан воды. Сколько чистой воды вытекает за сутки?</a:t>
            </a: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ABFD4E-E00C-421A-8727-4DB065F6F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26" y="3718651"/>
            <a:ext cx="1992833" cy="163353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ACF6753-D849-401B-9C21-2610CF7C5305}"/>
              </a:ext>
            </a:extLst>
          </p:cNvPr>
          <p:cNvSpPr/>
          <p:nvPr/>
        </p:nvSpPr>
        <p:spPr>
          <a:xfrm>
            <a:off x="2091421" y="3615057"/>
            <a:ext cx="4431734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24 стакана = 4 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1 неделя – 28 л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E698DFE-ECF7-49F7-81B6-56E26151E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069" y="4667541"/>
            <a:ext cx="648072" cy="69405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102A75D-088A-448F-976D-B1868C626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569" y="4650339"/>
            <a:ext cx="648072" cy="694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26341459-F140-47C6-98F9-2654CFCA4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186" y="4628008"/>
            <a:ext cx="648072" cy="6940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E9628F7-5887-4F5F-AEF7-10371C801377}"/>
              </a:ext>
            </a:extLst>
          </p:cNvPr>
          <p:cNvSpPr txBox="1"/>
          <p:nvPr/>
        </p:nvSpPr>
        <p:spPr>
          <a:xfrm>
            <a:off x="3208591" y="482332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10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4DD84DB-BD8E-4EE4-AF88-0CB41CB97B53}"/>
              </a:ext>
            </a:extLst>
          </p:cNvPr>
          <p:cNvSpPr txBox="1"/>
          <p:nvPr/>
        </p:nvSpPr>
        <p:spPr>
          <a:xfrm>
            <a:off x="4148656" y="478678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10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B79959F-5BA3-4358-ACDC-E831EDAACE98}"/>
              </a:ext>
            </a:extLst>
          </p:cNvPr>
          <p:cNvSpPr txBox="1"/>
          <p:nvPr/>
        </p:nvSpPr>
        <p:spPr>
          <a:xfrm>
            <a:off x="5180278" y="472659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10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EC5F1F7-A77C-499A-8219-83B52F75C172}"/>
              </a:ext>
            </a:extLst>
          </p:cNvPr>
          <p:cNvSpPr/>
          <p:nvPr/>
        </p:nvSpPr>
        <p:spPr>
          <a:xfrm>
            <a:off x="96988" y="3269566"/>
            <a:ext cx="1864480" cy="2244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https://funforkids.ru/pictures/neznaika/neznaika17.png">
            <a:extLst>
              <a:ext uri="{FF2B5EF4-FFF2-40B4-BE49-F238E27FC236}">
                <a16:creationId xmlns:a16="http://schemas.microsoft.com/office/drawing/2014/main" xmlns="" id="{790ECF31-61CF-4B67-BED2-352E3C90779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" y="3285753"/>
            <a:ext cx="1640370" cy="238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83DB17-C898-4F91-8B16-D224AAA15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6852" y="4204906"/>
            <a:ext cx="1808474" cy="135843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136C89-A03A-40D8-83A4-102119DE94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011" r="4852"/>
          <a:stretch/>
        </p:blipFill>
        <p:spPr>
          <a:xfrm>
            <a:off x="6808214" y="2549537"/>
            <a:ext cx="1987785" cy="28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42" grpId="0"/>
      <p:bldP spid="43" grpId="0"/>
      <p:bldP spid="4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012" y="862553"/>
            <a:ext cx="5106288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умывание Незнайке  требуется 5 л воды, на чистку зубов 10 л.  Сколько всего литров воды требуется Незнайке для умывания и чистки зубов?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сколько больше воды уходит на чистку зубов, чем на умывание?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5884" y="862553"/>
            <a:ext cx="3011811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приготовления обеда уходит 5 л воды, а на мытьё посуды на 7 л больше . Сколько всего литров воды уходит на мытьё посуды?</a:t>
            </a:r>
          </a:p>
        </p:txBody>
      </p:sp>
      <p:pic>
        <p:nvPicPr>
          <p:cNvPr id="7" name="Рисунок 6" descr="C:\Users\1\Desktop\фото\20230309_103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5"/>
          <a:stretch/>
        </p:blipFill>
        <p:spPr bwMode="auto">
          <a:xfrm>
            <a:off x="2048647" y="2291328"/>
            <a:ext cx="455927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3455965" y="3319577"/>
            <a:ext cx="1080120" cy="648072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3569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Водные ресурсы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3078" y="2353815"/>
            <a:ext cx="1048222" cy="462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1909" y="2276871"/>
            <a:ext cx="1045672" cy="570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04737" y="3080427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1821" y="3034220"/>
            <a:ext cx="1094709" cy="516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04736" y="3734717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48731" y="3730392"/>
            <a:ext cx="1070674" cy="474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78581" y="4366940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55964" y="4493497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28487" y="4293096"/>
            <a:ext cx="940299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C:\Users\1\Desktop\фото\20230309_1013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r="16344"/>
          <a:stretch/>
        </p:blipFill>
        <p:spPr bwMode="auto">
          <a:xfrm rot="5400000">
            <a:off x="6894203" y="2264970"/>
            <a:ext cx="1842106" cy="196148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78074" y="2252423"/>
            <a:ext cx="1155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Перевозка пассажиров и грузов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6085" y="2385039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Место </a:t>
            </a:r>
          </a:p>
          <a:p>
            <a:r>
              <a:rPr lang="ru-RU" sz="1000" b="1" dirty="0"/>
              <a:t>отдыха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3005" y="307623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Занятие </a:t>
            </a:r>
          </a:p>
          <a:p>
            <a:r>
              <a:rPr lang="ru-RU" sz="1000" b="1" dirty="0"/>
              <a:t>спортом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1821" y="307623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Выработка электроэнергии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8731" y="376665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 </a:t>
            </a:r>
            <a:r>
              <a:rPr lang="ru-RU" sz="1000" b="1" dirty="0" err="1"/>
              <a:t>промышлен-ности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22563" y="3768502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Для питья </a:t>
            </a:r>
          </a:p>
          <a:p>
            <a:r>
              <a:rPr lang="ru-RU" sz="1000" b="1" dirty="0"/>
              <a:t>и в быту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8107" y="4309065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Рыболовство и охота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6085" y="4377310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 сельском хозяйстве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04745" y="4509120"/>
            <a:ext cx="11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При пожаротушении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" y="3319577"/>
            <a:ext cx="1844842" cy="21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7" y="2200232"/>
            <a:ext cx="702450" cy="9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70ECB80-7374-4A6E-BFB7-E9EB9383CE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88" t="6951" r="15705" b="34250"/>
          <a:stretch/>
        </p:blipFill>
        <p:spPr>
          <a:xfrm>
            <a:off x="953097" y="2276871"/>
            <a:ext cx="1095550" cy="840423"/>
          </a:xfrm>
          <a:prstGeom prst="rect">
            <a:avLst/>
          </a:prstGeom>
        </p:spPr>
      </p:pic>
      <p:sp>
        <p:nvSpPr>
          <p:cNvPr id="35" name="Горизонтальный свиток 34"/>
          <p:cNvSpPr/>
          <p:nvPr/>
        </p:nvSpPr>
        <p:spPr>
          <a:xfrm>
            <a:off x="1735997" y="15641"/>
            <a:ext cx="5184576" cy="8640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75907" y="155302"/>
            <a:ext cx="3104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Значение воды?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725F5074-2367-4A4A-87D2-15541A916A36}"/>
              </a:ext>
            </a:extLst>
          </p:cNvPr>
          <p:cNvSpPr txBox="1">
            <a:spLocks/>
          </p:cNvSpPr>
          <p:nvPr/>
        </p:nvSpPr>
        <p:spPr>
          <a:xfrm>
            <a:off x="445726" y="5773866"/>
            <a:ext cx="8229600" cy="576064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Без воды жизнь на Земле была бы </a:t>
            </a:r>
            <a:r>
              <a:rPr kumimoji="0" lang="ru-RU" sz="3200" b="0" i="0" u="none" strike="noStrike" kern="1200" cap="none" spc="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невозможна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8BF016F-0500-4563-8D4F-6BE89FCD4BA6}"/>
              </a:ext>
            </a:extLst>
          </p:cNvPr>
          <p:cNvSpPr/>
          <p:nvPr/>
        </p:nvSpPr>
        <p:spPr>
          <a:xfrm>
            <a:off x="2091421" y="2276872"/>
            <a:ext cx="4438365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квартире неисправен  кран, из которого за 1 час вытекает 1 стакан воды. Сколько чистой воды вытекает за сутки?</a:t>
            </a: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ABFD4E-E00C-421A-8727-4DB065F6F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26" y="3718651"/>
            <a:ext cx="1992833" cy="163353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ACF6753-D849-401B-9C21-2610CF7C5305}"/>
              </a:ext>
            </a:extLst>
          </p:cNvPr>
          <p:cNvSpPr/>
          <p:nvPr/>
        </p:nvSpPr>
        <p:spPr>
          <a:xfrm>
            <a:off x="2091421" y="3615057"/>
            <a:ext cx="4431734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24 стакана = 4 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1 неделя – 28 л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E698DFE-ECF7-49F7-81B6-56E26151E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069" y="4667541"/>
            <a:ext cx="648072" cy="69405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102A75D-088A-448F-976D-B1868C626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569" y="4650339"/>
            <a:ext cx="648072" cy="694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26341459-F140-47C6-98F9-2654CFCA4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186" y="4628008"/>
            <a:ext cx="648072" cy="6940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E9628F7-5887-4F5F-AEF7-10371C801377}"/>
              </a:ext>
            </a:extLst>
          </p:cNvPr>
          <p:cNvSpPr txBox="1"/>
          <p:nvPr/>
        </p:nvSpPr>
        <p:spPr>
          <a:xfrm>
            <a:off x="3208591" y="482332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10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4DD84DB-BD8E-4EE4-AF88-0CB41CB97B53}"/>
              </a:ext>
            </a:extLst>
          </p:cNvPr>
          <p:cNvSpPr txBox="1"/>
          <p:nvPr/>
        </p:nvSpPr>
        <p:spPr>
          <a:xfrm>
            <a:off x="4148656" y="478678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10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B79959F-5BA3-4358-ACDC-E831EDAACE98}"/>
              </a:ext>
            </a:extLst>
          </p:cNvPr>
          <p:cNvSpPr txBox="1"/>
          <p:nvPr/>
        </p:nvSpPr>
        <p:spPr>
          <a:xfrm>
            <a:off x="5180278" y="472659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10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EC5F1F7-A77C-499A-8219-83B52F75C172}"/>
              </a:ext>
            </a:extLst>
          </p:cNvPr>
          <p:cNvSpPr/>
          <p:nvPr/>
        </p:nvSpPr>
        <p:spPr>
          <a:xfrm>
            <a:off x="96988" y="3269566"/>
            <a:ext cx="1864480" cy="2244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https://funforkids.ru/pictures/neznaika/neznaika17.png">
            <a:extLst>
              <a:ext uri="{FF2B5EF4-FFF2-40B4-BE49-F238E27FC236}">
                <a16:creationId xmlns:a16="http://schemas.microsoft.com/office/drawing/2014/main" xmlns="" id="{790ECF31-61CF-4B67-BED2-352E3C90779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" y="3285753"/>
            <a:ext cx="1640370" cy="238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83DB17-C898-4F91-8B16-D224AAA15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6852" y="4204906"/>
            <a:ext cx="1808474" cy="135843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136C89-A03A-40D8-83A4-102119DE94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011" r="4852"/>
          <a:stretch/>
        </p:blipFill>
        <p:spPr>
          <a:xfrm>
            <a:off x="6808214" y="2549537"/>
            <a:ext cx="1987785" cy="28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42" grpId="0"/>
      <p:bldP spid="43" grpId="0"/>
      <p:bldP spid="4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18839" b="43007"/>
          <a:stretch/>
        </p:blipFill>
        <p:spPr bwMode="auto">
          <a:xfrm>
            <a:off x="5851978" y="424625"/>
            <a:ext cx="2821280" cy="160630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357" y="1144577"/>
            <a:ext cx="4880664" cy="160043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</a:rPr>
              <a:t>Что вы  можете сделать для охраны воды?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</a:rPr>
              <a:t>Как сберечь воду при умывании, при чистке зубов?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974896"/>
            <a:ext cx="3488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Воду попусту не лей,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Дорожить водой умей,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Закрывай покрепче кран,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Чтоб не вытек океан.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296" y="3016047"/>
            <a:ext cx="4880666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- </a:t>
            </a:r>
            <a:r>
              <a:rPr lang="ru-RU" sz="2000" b="1" dirty="0">
                <a:solidFill>
                  <a:srgbClr val="000000"/>
                </a:solidFill>
              </a:rPr>
              <a:t>Почему необходимо беречь и охранять воду?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- Какие водоёмы и источники находятся в нашей местности? Что вы скажете об их экологическом состоянии?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208187-2B1D-4EC4-856C-19538887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72" y="2393106"/>
            <a:ext cx="2881002" cy="20019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DB7231-48C1-45A4-BB69-64F3C43E0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472" y="4653136"/>
            <a:ext cx="2955007" cy="188626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533"/>
            <a:ext cx="432048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4470" y="176486"/>
            <a:ext cx="2336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Рефлексия</a:t>
            </a:r>
          </a:p>
        </p:txBody>
      </p:sp>
      <p:pic>
        <p:nvPicPr>
          <p:cNvPr id="13" name="Picture 13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1" y="5031498"/>
            <a:ext cx="2410800" cy="1615750"/>
          </a:xfrm>
          <a:prstGeom prst="rect">
            <a:avLst/>
          </a:prstGeom>
          <a:solidFill>
            <a:srgbClr val="C0C0C0"/>
          </a:solidFill>
          <a:ln w="57150">
            <a:solidFill>
              <a:srgbClr val="0F6FC6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9362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903</Words>
  <Application>Microsoft Office PowerPoint</Application>
  <PresentationFormat>Экран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3_Тема Office</vt:lpstr>
      <vt:lpstr>Презентация PowerPoint</vt:lpstr>
      <vt:lpstr>Презентация PowerPoint</vt:lpstr>
      <vt:lpstr>Урок окружающего  мира и  математики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 мира и  математики в 1 классе</dc:title>
  <dc:creator>Пользователь Windows</dc:creator>
  <cp:lastModifiedBy>Учитель</cp:lastModifiedBy>
  <cp:revision>48</cp:revision>
  <dcterms:created xsi:type="dcterms:W3CDTF">2023-03-14T15:35:05Z</dcterms:created>
  <dcterms:modified xsi:type="dcterms:W3CDTF">2023-03-30T04:36:35Z</dcterms:modified>
</cp:coreProperties>
</file>