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9" r:id="rId10"/>
    <p:sldId id="279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2147-CC16-4F53-A8DE-769C5332F5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5169-4596-4F29-82DF-763A7D6E7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7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9E93-D840-4D5F-AE3C-CF50E1BCF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33B1-7CA4-4562-9C2D-AE2DF5716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AEFA-181E-442F-8FF9-CEA849BE40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2824-95D5-4452-906C-86833B0AE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8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581B-29AD-4A60-9432-BFD733F7C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ED03-357B-42E0-AD5C-BAC236DCB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1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CC6B-42E4-4017-8731-7BBF4B3BD1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2DCE-042E-4EEE-9F7B-68EBA395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2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E73C-B4EC-41D6-B5B0-AFB721D9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87E8-DF19-4835-A0FE-319ECF120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7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9FA6-1314-40EF-8194-08FFA80868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ADFE-F358-4058-88C2-E7607485C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6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E06E-F103-41A6-A05B-1CFCD52BF4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E82F-D091-4625-9790-E5E3132CD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4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F118-F2AA-4967-BE25-8651F0B8B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A954-2C40-47B4-AD16-DA5D12C1A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5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5A65-9B46-43B0-9FF9-A14FFCDED6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B52-B429-4098-A225-557723993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3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8C4D-E5C8-4D52-81CA-397A7F409E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C1F0-31EB-4004-B04A-E6D636F09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77">
              <a:defRPr/>
            </a:pPr>
            <a:fld id="{FF64DDE3-7D07-4347-B6A4-7998869DED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377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B1D7421-C71E-4B45-9980-9C6CBF1CE004}" type="slidenum">
              <a:rPr lang="ru-RU" smtClean="0"/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Slab" pitchFamily="2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2739" y="2244895"/>
            <a:ext cx="8166523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067" dirty="0">
                <a:solidFill>
                  <a:prstClr val="white"/>
                </a:solidFill>
                <a:latin typeface="Roboto Slab"/>
              </a:rPr>
              <a:t>Швейная </a:t>
            </a:r>
            <a:r>
              <a:rPr lang="ru-RU" sz="5067" dirty="0" smtClean="0">
                <a:solidFill>
                  <a:prstClr val="white"/>
                </a:solidFill>
                <a:latin typeface="Roboto Slab"/>
              </a:rPr>
              <a:t>машина</a:t>
            </a:r>
            <a:endParaRPr lang="ru-RU" sz="5067" dirty="0">
              <a:solidFill>
                <a:prstClr val="white"/>
              </a:solidFill>
              <a:latin typeface="Roboto Slab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394857" y="1578428"/>
            <a:ext cx="7380515" cy="6653"/>
          </a:xfrm>
          <a:prstGeom prst="line">
            <a:avLst/>
          </a:prstGeom>
          <a:ln w="19050" cap="rnd">
            <a:solidFill>
              <a:srgbClr val="5720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b_shvei_m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" y="532403"/>
            <a:ext cx="4261818" cy="5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7301" y="5935"/>
            <a:ext cx="76371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Правила техники безопасности</a:t>
            </a:r>
            <a:endParaRPr lang="ru-RU" sz="2400" dirty="0">
              <a:solidFill>
                <a:srgbClr val="C00000"/>
              </a:solidFill>
            </a:endParaRPr>
          </a:p>
          <a:p>
            <a:pPr lvl="1" algn="just"/>
            <a:endParaRPr lang="ru-RU" dirty="0"/>
          </a:p>
          <a:p>
            <a:pPr lvl="1" algn="just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Свет должен падать на рабочую поверхность с левой стороны или спереди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lvl="1" algn="just"/>
            <a:r>
              <a:rPr lang="ru-RU" sz="2200" dirty="0" smtClean="0"/>
              <a:t> 2. На </a:t>
            </a:r>
            <a:r>
              <a:rPr lang="ru-RU" sz="2200" dirty="0"/>
              <a:t>платформе машины не должно быть посторонних предметов</a:t>
            </a:r>
            <a:r>
              <a:rPr lang="ru-RU" sz="2200" dirty="0" smtClean="0"/>
              <a:t>.</a:t>
            </a:r>
            <a:endParaRPr lang="ru-RU" sz="2200" dirty="0"/>
          </a:p>
          <a:p>
            <a:pPr lvl="1" algn="just"/>
            <a:r>
              <a:rPr lang="ru-RU" sz="2200" dirty="0"/>
              <a:t> </a:t>
            </a:r>
            <a:r>
              <a:rPr lang="ru-RU" sz="2200" dirty="0" smtClean="0"/>
              <a:t>3. Волосы </a:t>
            </a:r>
            <a:r>
              <a:rPr lang="ru-RU" sz="2200" dirty="0"/>
              <a:t>убирайте под косынку. </a:t>
            </a:r>
          </a:p>
          <a:p>
            <a:pPr lvl="1" algn="just"/>
            <a:r>
              <a:rPr lang="ru-RU" sz="2200" dirty="0"/>
              <a:t> </a:t>
            </a:r>
            <a:r>
              <a:rPr lang="ru-RU" sz="2200" dirty="0" smtClean="0"/>
              <a:t>4. </a:t>
            </a:r>
            <a:r>
              <a:rPr lang="ru-RU" sz="2200" dirty="0"/>
              <a:t>Сидеть за машиной прямо, на всей поверхности стула, слегка наклонив корпус и голову вперёд.</a:t>
            </a:r>
          </a:p>
          <a:p>
            <a:pPr lvl="1" algn="just"/>
            <a:r>
              <a:rPr lang="ru-RU" sz="2200" dirty="0"/>
              <a:t>  </a:t>
            </a:r>
            <a:r>
              <a:rPr lang="ru-RU" sz="2200" dirty="0" smtClean="0"/>
              <a:t>5. </a:t>
            </a:r>
            <a:r>
              <a:rPr lang="ru-RU" sz="2200" dirty="0"/>
              <a:t>Стул должен стоять напротив иглы</a:t>
            </a:r>
            <a:r>
              <a:rPr lang="ru-RU" sz="2200" dirty="0" smtClean="0"/>
              <a:t>.</a:t>
            </a:r>
          </a:p>
          <a:p>
            <a:pPr lvl="1" algn="just"/>
            <a:r>
              <a:rPr lang="ru-RU" sz="2200" dirty="0" smtClean="0"/>
              <a:t>  6. При подготовке машины к работе ноги на педаль не ставить.</a:t>
            </a:r>
          </a:p>
          <a:p>
            <a:pPr lvl="1" algn="just"/>
            <a:r>
              <a:rPr lang="ru-RU" sz="2200" dirty="0"/>
              <a:t> </a:t>
            </a:r>
            <a:r>
              <a:rPr lang="ru-RU" sz="2200" dirty="0" smtClean="0"/>
              <a:t>  7. Во время работы не </a:t>
            </a:r>
            <a:r>
              <a:rPr lang="ru-RU" sz="2200" dirty="0"/>
              <a:t>наклоняться близко к движущим частям машины.</a:t>
            </a:r>
          </a:p>
          <a:p>
            <a:pPr lvl="1" algn="just"/>
            <a:r>
              <a:rPr lang="ru-RU" sz="2200" dirty="0"/>
              <a:t> </a:t>
            </a:r>
            <a:r>
              <a:rPr lang="ru-RU" sz="2200" dirty="0" smtClean="0"/>
              <a:t>8. Следить </a:t>
            </a:r>
            <a:r>
              <a:rPr lang="ru-RU" sz="2200" dirty="0"/>
              <a:t>за правильным положением рук во избежание прокола пальцев иглой.</a:t>
            </a:r>
          </a:p>
          <a:p>
            <a:pPr lvl="1" algn="just"/>
            <a:r>
              <a:rPr lang="ru-RU" sz="2200" dirty="0"/>
              <a:t> </a:t>
            </a:r>
            <a:r>
              <a:rPr lang="ru-RU" sz="2200" dirty="0" smtClean="0"/>
              <a:t>9. Перед </a:t>
            </a:r>
            <a:r>
              <a:rPr lang="ru-RU" sz="2200" dirty="0"/>
              <a:t>стачиванием убедитесь в отсутствии булавок или иголок на линии шва изделия.</a:t>
            </a:r>
          </a:p>
          <a:p>
            <a:pPr algn="just"/>
            <a:r>
              <a:rPr lang="ru-RU" sz="2200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32194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63657"/>
            <a:ext cx="8325299" cy="33295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84786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Подготовка швейной машины к работе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1515" y="1064248"/>
            <a:ext cx="5987087" cy="8682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намотка нижней нитки на шпульку;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248" y="2066770"/>
            <a:ext cx="6010354" cy="8682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заправка 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нижней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нитки;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0363" y="3075014"/>
            <a:ext cx="6008239" cy="8682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заправка 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верхней </a:t>
            </a:r>
            <a:r>
              <a:rPr lang="ru-RU" sz="2400" dirty="0">
                <a:solidFill>
                  <a:prstClr val="black"/>
                </a:solidFill>
                <a:latin typeface="Roboto Slab"/>
              </a:rPr>
              <a:t>нитки;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0363" y="4088000"/>
            <a:ext cx="6008239" cy="8682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выведение нижней нитки </a:t>
            </a: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наверх;</a:t>
            </a:r>
            <a:endParaRPr lang="ru-RU" sz="24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515" y="5108619"/>
            <a:ext cx="5987087" cy="8682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 выбор вида строчки и длины стежка.</a:t>
            </a:r>
            <a:endParaRPr lang="ru-RU" sz="2400" dirty="0">
              <a:solidFill>
                <a:prstClr val="black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64425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72" y="0"/>
            <a:ext cx="4589929" cy="685800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744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250" y="1233594"/>
            <a:ext cx="555106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eaLnBrk="0" fontAlgn="base" hangingPunct="0">
              <a:lnSpc>
                <a:spcPct val="115000"/>
              </a:lnSpc>
              <a:spcBef>
                <a:spcPct val="0"/>
              </a:spcBef>
            </a:pPr>
            <a:r>
              <a:rPr lang="ru-RU" sz="2800" dirty="0">
                <a:solidFill>
                  <a:prstClr val="black"/>
                </a:solidFill>
                <a:latin typeface="Roboto Slab"/>
                <a:ea typeface="Calibri" panose="020F0502020204030204" pitchFamily="34" charset="0"/>
                <a:cs typeface="Times New Roman" panose="02020603050405020304" pitchFamily="18" charset="0"/>
              </a:rPr>
              <a:t>Швейная машина – это основное технологическое оборудование для изготовления швейных изделий.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67" y="1233592"/>
            <a:ext cx="5703492" cy="21954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7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744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57377" y="1727434"/>
            <a:ext cx="2557991" cy="4121564"/>
            <a:chOff x="982581" y="1290327"/>
            <a:chExt cx="1741944" cy="282186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38" y="1290327"/>
              <a:ext cx="1510124" cy="2365730"/>
            </a:xfrm>
            <a:prstGeom prst="rect">
              <a:avLst/>
            </a:prstGeom>
            <a:ln w="127000">
              <a:solidFill>
                <a:schemeClr val="tx1">
                  <a:alpha val="10000"/>
                </a:schemeClr>
              </a:solidFill>
              <a:miter lim="800000"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982581" y="3773525"/>
              <a:ext cx="1741944" cy="338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err="1">
                  <a:solidFill>
                    <a:prstClr val="black"/>
                  </a:solidFill>
                  <a:latin typeface="Roboto Slab"/>
                </a:rPr>
                <a:t>Элиас</a:t>
              </a:r>
              <a:r>
                <a:rPr lang="ru-RU" sz="1867" dirty="0">
                  <a:solidFill>
                    <a:prstClr val="black"/>
                  </a:solidFill>
                  <a:latin typeface="Roboto Slab"/>
                </a:rPr>
                <a:t> </a:t>
              </a:r>
              <a:r>
                <a:rPr lang="ru-RU" sz="1867" dirty="0" err="1">
                  <a:solidFill>
                    <a:prstClr val="black"/>
                  </a:solidFill>
                  <a:latin typeface="Roboto Slab"/>
                </a:rPr>
                <a:t>Гоу</a:t>
              </a:r>
              <a:endParaRPr lang="ru-RU" sz="1867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405511" y="1727434"/>
            <a:ext cx="3810707" cy="4121564"/>
            <a:chOff x="5047778" y="1295575"/>
            <a:chExt cx="2495777" cy="28122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279" y="1295575"/>
              <a:ext cx="2270336" cy="2360482"/>
            </a:xfrm>
            <a:prstGeom prst="rect">
              <a:avLst/>
            </a:prstGeom>
            <a:ln w="127000">
              <a:solidFill>
                <a:schemeClr val="tx1">
                  <a:alpha val="10000"/>
                </a:schemeClr>
              </a:solidFill>
              <a:miter lim="800000"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5047778" y="3769139"/>
              <a:ext cx="2495777" cy="338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>
                  <a:solidFill>
                    <a:prstClr val="black"/>
                  </a:solidFill>
                  <a:latin typeface="Roboto Slab"/>
                </a:rPr>
                <a:t>1845 год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744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57375" y="1734935"/>
            <a:ext cx="3098447" cy="4114063"/>
            <a:chOff x="982580" y="1295463"/>
            <a:chExt cx="2109984" cy="281672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38" y="1295463"/>
              <a:ext cx="1877414" cy="2363433"/>
            </a:xfrm>
            <a:prstGeom prst="rect">
              <a:avLst/>
            </a:prstGeom>
            <a:ln w="127000">
              <a:solidFill>
                <a:schemeClr val="tx1">
                  <a:alpha val="10000"/>
                </a:schemeClr>
              </a:solidFill>
              <a:miter lim="800000"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982580" y="3773525"/>
              <a:ext cx="2109984" cy="3386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>
                  <a:solidFill>
                    <a:prstClr val="black"/>
                  </a:solidFill>
                  <a:latin typeface="Roboto Slab"/>
                </a:rPr>
                <a:t>Исаак Зингер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918" r="1397" b="1079"/>
          <a:stretch/>
        </p:blipFill>
        <p:spPr>
          <a:xfrm>
            <a:off x="7055555" y="1734935"/>
            <a:ext cx="4114064" cy="4114063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289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744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6103" y="1334911"/>
            <a:ext cx="2887133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Ручной привод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2434" y="1346200"/>
            <a:ext cx="2887133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Ножной привод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69867" y="1346200"/>
            <a:ext cx="3043767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Электрический привод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25900" y="1625601"/>
            <a:ext cx="0" cy="473075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66100" y="1642534"/>
            <a:ext cx="0" cy="473075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3" y="2985934"/>
            <a:ext cx="3153527" cy="182313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38" y="2985934"/>
            <a:ext cx="2301524" cy="2859276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46" y="2985933"/>
            <a:ext cx="2736407" cy="182313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444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744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367" y="1384300"/>
            <a:ext cx="3937000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Электрический привод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9" b="22911"/>
          <a:stretch/>
        </p:blipFill>
        <p:spPr>
          <a:xfrm>
            <a:off x="656425" y="2985932"/>
            <a:ext cx="3189303" cy="1969891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17" y="2984251"/>
            <a:ext cx="2957359" cy="1971572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5" y="2984252"/>
            <a:ext cx="2562580" cy="1979593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928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744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6103" y="1334911"/>
            <a:ext cx="2887133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Механическая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2433" y="1346200"/>
            <a:ext cx="2921001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Электро-механическая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69867" y="1346200"/>
            <a:ext cx="3043767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Компьютерное управление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025900" y="1625601"/>
            <a:ext cx="0" cy="473075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66100" y="1642534"/>
            <a:ext cx="0" cy="473075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5" y="2782734"/>
            <a:ext cx="3183436" cy="2387577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99" y="2782733"/>
            <a:ext cx="3183437" cy="2387577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91" y="2782733"/>
            <a:ext cx="2496255" cy="2386420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197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744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365" y="1384300"/>
            <a:ext cx="4567768" cy="855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Roboto Slab"/>
              </a:rPr>
              <a:t>Программное управление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5430" r="3365" b="8741"/>
          <a:stretch/>
        </p:blipFill>
        <p:spPr>
          <a:xfrm>
            <a:off x="938092" y="2802633"/>
            <a:ext cx="4715733" cy="3260071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48" y="2802633"/>
            <a:ext cx="5472211" cy="2851191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45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78367" y="999890"/>
            <a:ext cx="3937000" cy="22461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251" y="338667"/>
            <a:ext cx="39517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ru-RU" sz="3200" dirty="0">
                <a:solidFill>
                  <a:prstClr val="black"/>
                </a:solidFill>
                <a:latin typeface="Roboto Slab"/>
              </a:rPr>
              <a:t>Швейная машина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92042" y="1909232"/>
            <a:ext cx="5633476" cy="4715219"/>
            <a:chOff x="2469031" y="1003299"/>
            <a:chExt cx="4225107" cy="353641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031" y="1003299"/>
              <a:ext cx="4225107" cy="353641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7" t="3553" r="48947" b="78347"/>
            <a:stretch/>
          </p:blipFill>
          <p:spPr>
            <a:xfrm>
              <a:off x="4488181" y="2265680"/>
              <a:ext cx="746760" cy="19812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311400" y="4957233"/>
            <a:ext cx="1566333" cy="985543"/>
            <a:chOff x="1733550" y="3289300"/>
            <a:chExt cx="1174750" cy="739157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311400" y="3289300"/>
              <a:ext cx="460375" cy="4572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33550" y="3759200"/>
              <a:ext cx="1174750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платформа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85877" y="2303459"/>
            <a:ext cx="2100120" cy="600886"/>
            <a:chOff x="1272871" y="2734589"/>
            <a:chExt cx="1575090" cy="45066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272871" y="2996593"/>
              <a:ext cx="513233" cy="18866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673211" y="2734589"/>
              <a:ext cx="1174750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маховик</a:t>
              </a:r>
            </a:p>
          </p:txBody>
        </p:sp>
      </p:grpSp>
      <p:grpSp>
        <p:nvGrpSpPr>
          <p:cNvPr id="3072" name="Группа 3071"/>
          <p:cNvGrpSpPr/>
          <p:nvPr/>
        </p:nvGrpSpPr>
        <p:grpSpPr>
          <a:xfrm>
            <a:off x="873062" y="3144646"/>
            <a:ext cx="3305863" cy="896944"/>
            <a:chOff x="645430" y="1501943"/>
            <a:chExt cx="2479397" cy="67270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45430" y="1516222"/>
              <a:ext cx="2479397" cy="658429"/>
              <a:chOff x="453343" y="2539217"/>
              <a:chExt cx="2479397" cy="658429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2320926" y="2539217"/>
                <a:ext cx="611814" cy="504451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53343" y="2928389"/>
                <a:ext cx="1904254" cy="26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733" b="1" dirty="0">
                    <a:solidFill>
                      <a:srgbClr val="ED7D31"/>
                    </a:solidFill>
                  </a:rPr>
                  <a:t>прорези для нитки</a:t>
                </a:r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2513014" y="1501943"/>
              <a:ext cx="558464" cy="523007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580736" y="2647600"/>
            <a:ext cx="3154747" cy="625684"/>
            <a:chOff x="507466" y="2776729"/>
            <a:chExt cx="2366060" cy="469263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2478564" y="2969291"/>
              <a:ext cx="394962" cy="10797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07466" y="2776729"/>
              <a:ext cx="2225212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регулятор натяжения верхней нитки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008680" y="1729791"/>
            <a:ext cx="3141840" cy="839515"/>
            <a:chOff x="455989" y="2826320"/>
            <a:chExt cx="2356380" cy="629636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2320928" y="3043668"/>
              <a:ext cx="491441" cy="412288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55989" y="2826320"/>
              <a:ext cx="2009775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 err="1">
                  <a:solidFill>
                    <a:srgbClr val="ED7D31"/>
                  </a:solidFill>
                </a:rPr>
                <a:t>нитепритягиватель</a:t>
              </a:r>
              <a:endParaRPr lang="ru-RU" sz="1733" b="1" dirty="0">
                <a:solidFill>
                  <a:srgbClr val="ED7D31"/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592538" y="1501364"/>
            <a:ext cx="2430769" cy="825421"/>
            <a:chOff x="1248730" y="2876608"/>
            <a:chExt cx="1174750" cy="619066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532013" y="3340315"/>
              <a:ext cx="114376" cy="15535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248730" y="2876608"/>
              <a:ext cx="1174750" cy="469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устройство для натяжения нитки</a:t>
              </a:r>
            </a:p>
          </p:txBody>
        </p:sp>
      </p:grpSp>
      <p:grpSp>
        <p:nvGrpSpPr>
          <p:cNvPr id="3098" name="Группа 3097"/>
          <p:cNvGrpSpPr/>
          <p:nvPr/>
        </p:nvGrpSpPr>
        <p:grpSpPr>
          <a:xfrm>
            <a:off x="5800542" y="1501366"/>
            <a:ext cx="1566333" cy="1062629"/>
            <a:chOff x="4350406" y="697399"/>
            <a:chExt cx="1174750" cy="796972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4350406" y="697399"/>
              <a:ext cx="1174750" cy="541386"/>
              <a:chOff x="354185" y="2469422"/>
              <a:chExt cx="1174750" cy="541386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625684" y="2882503"/>
                <a:ext cx="120947" cy="128305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354185" y="2469422"/>
                <a:ext cx="1174750" cy="46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733" b="1" dirty="0">
                    <a:solidFill>
                      <a:srgbClr val="ED7D31"/>
                    </a:solidFill>
                  </a:rPr>
                  <a:t>штыри для катушек</a:t>
                </a:r>
              </a:p>
            </p:txBody>
          </p:sp>
        </p:grpSp>
        <p:cxnSp>
          <p:nvCxnSpPr>
            <p:cNvPr id="69" name="Прямая соединительная линия 68"/>
            <p:cNvCxnSpPr/>
            <p:nvPr/>
          </p:nvCxnSpPr>
          <p:spPr>
            <a:xfrm>
              <a:off x="4626321" y="1124266"/>
              <a:ext cx="142572" cy="37010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6" name="Группа 75"/>
          <p:cNvGrpSpPr/>
          <p:nvPr/>
        </p:nvGrpSpPr>
        <p:grpSpPr>
          <a:xfrm>
            <a:off x="6643471" y="1768106"/>
            <a:ext cx="2375411" cy="760271"/>
            <a:chOff x="3743598" y="907273"/>
            <a:chExt cx="1781558" cy="570203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4013958" y="907273"/>
              <a:ext cx="1511198" cy="570203"/>
              <a:chOff x="17737" y="2679296"/>
              <a:chExt cx="1511198" cy="570203"/>
            </a:xfrm>
          </p:grpSpPr>
          <p:cxnSp>
            <p:nvCxnSpPr>
              <p:cNvPr id="79" name="Прямая соединительная линия 78"/>
              <p:cNvCxnSpPr/>
              <p:nvPr/>
            </p:nvCxnSpPr>
            <p:spPr>
              <a:xfrm flipH="1">
                <a:off x="17737" y="2956474"/>
                <a:ext cx="429824" cy="293025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354185" y="2679296"/>
                <a:ext cx="1174750" cy="269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733" b="1" dirty="0">
                    <a:solidFill>
                      <a:srgbClr val="ED7D31"/>
                    </a:solidFill>
                  </a:rPr>
                  <a:t>моталка</a:t>
                </a:r>
              </a:p>
            </p:txBody>
          </p:sp>
        </p:grp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3743598" y="1184451"/>
              <a:ext cx="700184" cy="248277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2283089" y="4175435"/>
            <a:ext cx="1649508" cy="359010"/>
            <a:chOff x="1487994" y="2578669"/>
            <a:chExt cx="1237131" cy="269257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2244709" y="2607264"/>
              <a:ext cx="480416" cy="81838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487994" y="2578669"/>
              <a:ext cx="1174750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лапка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7290500" y="2846346"/>
            <a:ext cx="3191624" cy="359009"/>
            <a:chOff x="1198938" y="2989354"/>
            <a:chExt cx="2393718" cy="269257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1198938" y="3135548"/>
              <a:ext cx="397176" cy="1083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559784" y="2989354"/>
              <a:ext cx="2032872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стопорное кольцо</a:t>
              </a: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819099" y="3170306"/>
            <a:ext cx="4770296" cy="359009"/>
            <a:chOff x="1208531" y="2951549"/>
            <a:chExt cx="3577722" cy="269257"/>
          </a:xfrm>
        </p:grpSpPr>
        <p:cxnSp>
          <p:nvCxnSpPr>
            <p:cNvPr id="97" name="Прямая соединительная линия 96"/>
            <p:cNvCxnSpPr>
              <a:stCxn id="98" idx="1"/>
            </p:cNvCxnSpPr>
            <p:nvPr/>
          </p:nvCxnSpPr>
          <p:spPr>
            <a:xfrm flipH="1">
              <a:off x="1208531" y="3086178"/>
              <a:ext cx="714398" cy="5728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1922928" y="2951549"/>
              <a:ext cx="2863325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переключатель вида строчек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7071094" y="3542844"/>
            <a:ext cx="4523307" cy="359009"/>
            <a:chOff x="1198939" y="2982938"/>
            <a:chExt cx="3392480" cy="269257"/>
          </a:xfrm>
        </p:grpSpPr>
        <p:cxnSp>
          <p:nvCxnSpPr>
            <p:cNvPr id="100" name="Прямая соединительная линия 99"/>
            <p:cNvCxnSpPr>
              <a:stCxn id="101" idx="1"/>
            </p:cNvCxnSpPr>
            <p:nvPr/>
          </p:nvCxnSpPr>
          <p:spPr>
            <a:xfrm flipH="1">
              <a:off x="1198939" y="3117567"/>
              <a:ext cx="529155" cy="1698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1728094" y="2982938"/>
              <a:ext cx="2863325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таблица выбора строчек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187998" y="3932470"/>
            <a:ext cx="4443115" cy="359010"/>
            <a:chOff x="1198940" y="2971937"/>
            <a:chExt cx="3332336" cy="269257"/>
          </a:xfrm>
        </p:grpSpPr>
        <p:cxnSp>
          <p:nvCxnSpPr>
            <p:cNvPr id="107" name="Прямая соединительная линия 106"/>
            <p:cNvCxnSpPr>
              <a:stCxn id="108" idx="1"/>
            </p:cNvCxnSpPr>
            <p:nvPr/>
          </p:nvCxnSpPr>
          <p:spPr>
            <a:xfrm flipH="1">
              <a:off x="1198940" y="3106566"/>
              <a:ext cx="469011" cy="2798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667951" y="2971937"/>
              <a:ext cx="2863325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главный выключатель</a:t>
              </a: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6162542" y="4118347"/>
            <a:ext cx="5471263" cy="535803"/>
            <a:chOff x="506589" y="2830570"/>
            <a:chExt cx="4103447" cy="401852"/>
          </a:xfrm>
        </p:grpSpPr>
        <p:cxnSp>
          <p:nvCxnSpPr>
            <p:cNvPr id="110" name="Прямая соединительная линия 109"/>
            <p:cNvCxnSpPr>
              <a:stCxn id="111" idx="1"/>
            </p:cNvCxnSpPr>
            <p:nvPr/>
          </p:nvCxnSpPr>
          <p:spPr>
            <a:xfrm flipH="1" flipV="1">
              <a:off x="506589" y="2830570"/>
              <a:ext cx="1240122" cy="26722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746711" y="2963165"/>
              <a:ext cx="2863325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клавиша шитья назад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052422" y="4524539"/>
            <a:ext cx="3817767" cy="1398703"/>
            <a:chOff x="1746711" y="2183395"/>
            <a:chExt cx="2863325" cy="1049027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2834584" y="2183395"/>
              <a:ext cx="454395" cy="77977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746711" y="2963165"/>
              <a:ext cx="2863325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регулятор длины стежка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8652936" y="5245299"/>
            <a:ext cx="4185203" cy="359010"/>
            <a:chOff x="1471134" y="2963165"/>
            <a:chExt cx="3138902" cy="269257"/>
          </a:xfrm>
        </p:grpSpPr>
        <p:cxnSp>
          <p:nvCxnSpPr>
            <p:cNvPr id="123" name="Прямая соединительная линия 122"/>
            <p:cNvCxnSpPr>
              <a:stCxn id="124" idx="1"/>
            </p:cNvCxnSpPr>
            <p:nvPr/>
          </p:nvCxnSpPr>
          <p:spPr>
            <a:xfrm flipH="1" flipV="1">
              <a:off x="1471134" y="3050701"/>
              <a:ext cx="275577" cy="4709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746711" y="2963165"/>
              <a:ext cx="2863325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733" b="1" dirty="0">
                  <a:solidFill>
                    <a:srgbClr val="ED7D31"/>
                  </a:solidFill>
                </a:rPr>
                <a:t>педаль привода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6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148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2016-03-09T06:11:23Z</dcterms:created>
  <dcterms:modified xsi:type="dcterms:W3CDTF">2021-12-09T15:21:16Z</dcterms:modified>
</cp:coreProperties>
</file>