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9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14"/>
  </p:normalViewPr>
  <p:slideViewPr>
    <p:cSldViewPr snapToGrid="0" snapToObjects="1">
      <p:cViewPr varScale="1">
        <p:scale>
          <a:sx n="70" d="100"/>
          <a:sy n="70" d="100"/>
        </p:scale>
        <p:origin x="-6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B94090-93B9-3F44-8A9A-DF62AA91AA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6EB13E-35A7-504E-93D2-0C8A94897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9548" y="2586038"/>
            <a:ext cx="5759534" cy="2387600"/>
          </a:xfrm>
        </p:spPr>
        <p:txBody>
          <a:bodyPr anchor="b"/>
          <a:lstStyle>
            <a:lvl1pPr algn="l"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BED2A5-CBAC-8F4D-980B-B736FEF2E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9548" y="5065713"/>
            <a:ext cx="575953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EB7E58-FCFC-1C45-8A04-6E9A863F1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E0D1-432D-0D49-AAC6-D7412846476C}" type="datetimeFigureOut">
              <a:rPr lang="x-none" smtClean="0"/>
              <a:t>26.04.2023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A83E21-7601-C84F-ABE8-CAF2DA70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16DD84-A4EA-AD4D-87CB-7BABA830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A7A2-2BE7-9E4E-B5ED-1FBD74D58E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1007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36FBE7-0D8D-F24F-AADF-834EF9B42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538DFA5-C72C-164D-8B10-6DEECFCAA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DEF0E1-470C-D643-BF62-0570073A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E0D1-432D-0D49-AAC6-D7412846476C}" type="datetimeFigureOut">
              <a:rPr lang="x-none" smtClean="0"/>
              <a:t>26.04.2023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4455BF-5125-284B-B4A2-726FB2AC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E993C6-143C-8E41-88B6-470EEB40E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A7A2-2BE7-9E4E-B5ED-1FBD74D58E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8900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41E2BD4-D8DA-844B-BBB4-26D523966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4EE536-8982-7B47-B2F8-FE2A745A4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BB656D-3EF3-9245-96D3-FF60997FE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E0D1-432D-0D49-AAC6-D7412846476C}" type="datetimeFigureOut">
              <a:rPr lang="x-none" smtClean="0"/>
              <a:t>26.04.2023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61F25E-1D5E-3445-8BDF-C0F98BB52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B0804F-547A-AC43-BD4D-A59CA7AE7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A7A2-2BE7-9E4E-B5ED-1FBD74D58E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1090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4FC2BD-62C6-404B-BF4F-C8C0B664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DBFAA4-FE88-1141-86BD-27FA29B0F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36DD48-8A85-7548-9775-232062AD7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E0D1-432D-0D49-AAC6-D7412846476C}" type="datetimeFigureOut">
              <a:rPr lang="x-none" smtClean="0"/>
              <a:t>26.04.2023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A086C-3AB4-9644-B07F-20BA17159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4DBA7C-87D4-5F43-A2B5-C7947899C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A7A2-2BE7-9E4E-B5ED-1FBD74D58E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9521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BDBAD3-94A0-5E42-B71F-53877B198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B2C051-6864-F241-A674-38E889D80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B2B7A2-7B44-744B-9FD0-1BDFE2F4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E0D1-432D-0D49-AAC6-D7412846476C}" type="datetimeFigureOut">
              <a:rPr lang="x-none" smtClean="0"/>
              <a:t>26.04.2023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6F027E-4C0F-E74C-AA52-6FF2F7781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C6B7F5-F519-0E41-B7C5-F4D480DE9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A7A2-2BE7-9E4E-B5ED-1FBD74D58E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100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0BFC78-71C2-E44F-934E-370D1A19D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5136A4-B4AC-F145-81E3-932E963F97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90699C-E448-0441-9BF9-2A06E8E07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EBE7CC-2ABB-F24F-BF80-54AB064E0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E0D1-432D-0D49-AAC6-D7412846476C}" type="datetimeFigureOut">
              <a:rPr lang="x-none" smtClean="0"/>
              <a:t>26.04.2023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768910-D8D3-5948-8B0D-B34B1DD6F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D4976B-F2A2-9942-B601-74E6751FE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A7A2-2BE7-9E4E-B5ED-1FBD74D58E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568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05F1A1-AE0E-ED40-9B37-D495E27C5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91DD75-A92E-DB4C-AC07-E194CECD2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E5D7D1-A8A6-9E4C-855F-8E41D7ABC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82D4590-87F4-9845-9276-25B6499B3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CB5B9D5-5A3C-C848-A9AC-5BB8E52774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19C3BEB-6981-8645-AA5C-F09478B61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E0D1-432D-0D49-AAC6-D7412846476C}" type="datetimeFigureOut">
              <a:rPr lang="x-none" smtClean="0"/>
              <a:t>26.04.2023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D8CC2D1-0D24-9748-BA74-427287A6B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07C33CA-86F9-014B-A3B3-85DB52D9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A7A2-2BE7-9E4E-B5ED-1FBD74D58E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965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744793-3EC2-E74A-B60F-6161B7C64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4ED6BCE-AFC2-5544-8A72-FD5F2D9BD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E0D1-432D-0D49-AAC6-D7412846476C}" type="datetimeFigureOut">
              <a:rPr lang="x-none" smtClean="0"/>
              <a:t>26.04.2023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D52326-E33E-FD4F-8AD2-E37F94191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02514D2-C714-DD4F-936A-0FF9817E4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A7A2-2BE7-9E4E-B5ED-1FBD74D58E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0983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FBE675E-03F0-EA4C-978A-B940B9BF3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E0D1-432D-0D49-AAC6-D7412846476C}" type="datetimeFigureOut">
              <a:rPr lang="x-none" smtClean="0"/>
              <a:t>26.04.2023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61CEEA0-B1AB-8141-AC4A-72BA97592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9A92A7-3454-7A4B-8351-226B40B9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A7A2-2BE7-9E4E-B5ED-1FBD74D58E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082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04094-2A55-3B44-947A-EABF55E4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1C2847-CD08-E44F-9701-7BEC861AC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FCD8B5-D41A-1440-A6BB-1D15770CA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68F89D-3A25-1941-9FFB-706E6F18A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E0D1-432D-0D49-AAC6-D7412846476C}" type="datetimeFigureOut">
              <a:rPr lang="x-none" smtClean="0"/>
              <a:t>26.04.2023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F6075F-5611-954E-8BC2-C8C1302A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5C39DB-1036-054D-A1A6-816605C52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A7A2-2BE7-9E4E-B5ED-1FBD74D58E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570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312EC-C1DD-E94C-B225-E49F809AE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73AC346-77F6-C84B-B50A-45EC350AC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EC1E2F3-7943-6E43-98E0-8A96FDBC0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7E711A-0C9E-D647-ADAE-0B96EA12B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E0D1-432D-0D49-AAC6-D7412846476C}" type="datetimeFigureOut">
              <a:rPr lang="x-none" smtClean="0"/>
              <a:t>26.04.2023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39910E-B6E5-1B43-B2ED-BC2AE769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1BAD97-49CF-3646-9EB5-092FC2BC5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A7A2-2BE7-9E4E-B5ED-1FBD74D58E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4379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D548D38-E0BE-494E-BCB7-939A5C14366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B8C722B-3327-BB43-AA65-9765C4A43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540" y="365125"/>
            <a:ext cx="9881260" cy="905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6641E8-9CF5-C54A-8A06-BB8BE9294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3B024D-0F9D-634A-9E81-935B8EBA39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DE0D1-432D-0D49-AAC6-D7412846476C}" type="datetimeFigureOut">
              <a:rPr lang="x-none" smtClean="0"/>
              <a:t>26.04.2023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9865A4-8844-6940-A987-5D0037C1E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95CFB6-8558-0342-9C10-5B32989E4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5A7A2-2BE7-9E4E-B5ED-1FBD74D58E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299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94FAA4-EA74-E54F-A8FD-478888B88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2466" y="1986004"/>
            <a:ext cx="5759534" cy="2387600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 металлов создал свет по числу семи планет</a:t>
            </a:r>
            <a:endParaRPr lang="x-none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32670BD-0585-4343-8254-55BDAE1CA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5988" y="4527868"/>
            <a:ext cx="5759534" cy="1655762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Ташлыкова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Николаевна,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химии</a:t>
            </a:r>
          </a:p>
          <a:p>
            <a:pPr algn="r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Имеева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Кирилловна,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г. Иркутска СОШ № 71 им. Н. А. Вилкова</a:t>
            </a:r>
          </a:p>
        </p:txBody>
      </p:sp>
    </p:spTree>
    <p:extLst>
      <p:ext uri="{BB962C8B-B14F-4D97-AF65-F5344CB8AC3E}">
        <p14:creationId xmlns:p14="http://schemas.microsoft.com/office/powerpoint/2010/main" val="344176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Заголовок 5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Отрывок из записок алхимика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(перевод Н. А. Морозова)</a:t>
            </a:r>
            <a:endParaRPr lang="ru-RU" dirty="0"/>
          </a:p>
        </p:txBody>
      </p:sp>
      <p:sp>
        <p:nvSpPr>
          <p:cNvPr id="60" name="Объект 59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kern="7200" spc="40" dirty="0">
                <a:latin typeface="Times New Roman"/>
                <a:ea typeface="Times New Roman"/>
              </a:rPr>
              <a:t>Семь металлов создал свет,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kern="7200" spc="40" dirty="0">
                <a:latin typeface="Times New Roman"/>
                <a:ea typeface="Times New Roman"/>
              </a:rPr>
              <a:t>По числу семи планет.</a:t>
            </a:r>
            <a:endParaRPr lang="ru-RU" sz="2000" kern="7200" spc="4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7200" spc="40" dirty="0">
                <a:latin typeface="Times New Roman"/>
                <a:ea typeface="Times New Roman"/>
              </a:rPr>
              <a:t>Дал нам космос на добро</a:t>
            </a:r>
            <a:endParaRPr lang="ru-RU" sz="2000" kern="7200" spc="4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7200" spc="40" dirty="0">
                <a:latin typeface="Times New Roman"/>
                <a:ea typeface="Times New Roman"/>
              </a:rPr>
              <a:t>Медь, железо, серебро,</a:t>
            </a:r>
            <a:endParaRPr lang="ru-RU" sz="2000" kern="7200" spc="4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7200" spc="40" dirty="0">
                <a:latin typeface="Times New Roman"/>
                <a:ea typeface="Times New Roman"/>
              </a:rPr>
              <a:t>Злато, олово, свинец.</a:t>
            </a:r>
            <a:endParaRPr lang="ru-RU" sz="2000" kern="7200" spc="4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7200" spc="40" dirty="0">
                <a:latin typeface="Times New Roman"/>
                <a:ea typeface="Times New Roman"/>
              </a:rPr>
              <a:t>Сын мой, сера – их отец.</a:t>
            </a:r>
            <a:endParaRPr lang="ru-RU" sz="2000" kern="7200" spc="4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7200" spc="40" dirty="0">
                <a:latin typeface="Times New Roman"/>
                <a:ea typeface="Times New Roman"/>
              </a:rPr>
              <a:t>И спеши, мой сын, узнать:</a:t>
            </a:r>
            <a:endParaRPr lang="ru-RU" sz="2000" kern="7200" spc="40" dirty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kern="7200" spc="40" dirty="0">
                <a:latin typeface="Times New Roman"/>
                <a:ea typeface="Times New Roman"/>
              </a:rPr>
              <a:t>Всем им ртуть – родная       мать.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5625"/>
            <a:ext cx="5171364" cy="411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269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CF4FC76-ACE3-45D1-8F54-7D7E97906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34" y="76682"/>
            <a:ext cx="5750014" cy="446460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467D796-4A7D-46DF-AD2F-480A08A57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6" y="4549017"/>
            <a:ext cx="5750014" cy="22639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EDDB364-DE9E-4F7B-8E75-3F30055A9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153" y="76683"/>
            <a:ext cx="5906715" cy="643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1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иллюстрация больше всего характеризует содержание текста: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031" y="2565779"/>
            <a:ext cx="6405996" cy="386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96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30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Соотнесите название химического металла с Небесным телом 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211654"/>
              </p:ext>
            </p:extLst>
          </p:nvPr>
        </p:nvGraphicFramePr>
        <p:xfrm>
          <a:off x="838200" y="1783091"/>
          <a:ext cx="8128000" cy="36271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/>
                        <a:t>1) Венера</a:t>
                      </a:r>
                      <a:endParaRPr lang="ru-RU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/>
                        <a:t>А) </a:t>
                      </a:r>
                      <a:r>
                        <a:rPr lang="en-US" sz="2800" b="0" dirty="0" err="1"/>
                        <a:t>Hydrargyrum</a:t>
                      </a:r>
                      <a:endParaRPr lang="ru-RU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2) Марс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Б)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Plumbum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3) Луна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В)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Stannum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4) Солнце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Г)</a:t>
                      </a:r>
                      <a:r>
                        <a:rPr lang="en-US" sz="2800" dirty="0"/>
                        <a:t> Cuprum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5) Юпитер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Д)</a:t>
                      </a:r>
                      <a:r>
                        <a:rPr lang="en-US" sz="2800" dirty="0"/>
                        <a:t> Argentum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6) Сатурн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Е)</a:t>
                      </a:r>
                      <a:r>
                        <a:rPr lang="en-US" sz="2800" dirty="0"/>
                        <a:t> Aurum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7) Меркурий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Ж)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Ferrum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3BEE060C-A667-441F-AFC3-D6C8BAA705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194886"/>
              </p:ext>
            </p:extLst>
          </p:nvPr>
        </p:nvGraphicFramePr>
        <p:xfrm>
          <a:off x="360004" y="5756856"/>
          <a:ext cx="9737035" cy="94015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391005">
                  <a:extLst>
                    <a:ext uri="{9D8B030D-6E8A-4147-A177-3AD203B41FA5}">
                      <a16:colId xmlns:a16="http://schemas.microsoft.com/office/drawing/2014/main" xmlns="" val="4018844423"/>
                    </a:ext>
                  </a:extLst>
                </a:gridCol>
                <a:gridCol w="1391005">
                  <a:extLst>
                    <a:ext uri="{9D8B030D-6E8A-4147-A177-3AD203B41FA5}">
                      <a16:colId xmlns:a16="http://schemas.microsoft.com/office/drawing/2014/main" xmlns="" val="3629874723"/>
                    </a:ext>
                  </a:extLst>
                </a:gridCol>
                <a:gridCol w="1391005">
                  <a:extLst>
                    <a:ext uri="{9D8B030D-6E8A-4147-A177-3AD203B41FA5}">
                      <a16:colId xmlns:a16="http://schemas.microsoft.com/office/drawing/2014/main" xmlns="" val="917616176"/>
                    </a:ext>
                  </a:extLst>
                </a:gridCol>
                <a:gridCol w="1391005">
                  <a:extLst>
                    <a:ext uri="{9D8B030D-6E8A-4147-A177-3AD203B41FA5}">
                      <a16:colId xmlns:a16="http://schemas.microsoft.com/office/drawing/2014/main" xmlns="" val="1918400169"/>
                    </a:ext>
                  </a:extLst>
                </a:gridCol>
                <a:gridCol w="1391005">
                  <a:extLst>
                    <a:ext uri="{9D8B030D-6E8A-4147-A177-3AD203B41FA5}">
                      <a16:colId xmlns:a16="http://schemas.microsoft.com/office/drawing/2014/main" xmlns="" val="2693526968"/>
                    </a:ext>
                  </a:extLst>
                </a:gridCol>
                <a:gridCol w="1391005">
                  <a:extLst>
                    <a:ext uri="{9D8B030D-6E8A-4147-A177-3AD203B41FA5}">
                      <a16:colId xmlns:a16="http://schemas.microsoft.com/office/drawing/2014/main" xmlns="" val="66190425"/>
                    </a:ext>
                  </a:extLst>
                </a:gridCol>
                <a:gridCol w="1391005">
                  <a:extLst>
                    <a:ext uri="{9D8B030D-6E8A-4147-A177-3AD203B41FA5}">
                      <a16:colId xmlns:a16="http://schemas.microsoft.com/office/drawing/2014/main" xmlns="" val="1732988407"/>
                    </a:ext>
                  </a:extLst>
                </a:gridCol>
              </a:tblGrid>
              <a:tr h="5714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7200" spc="40" dirty="0">
                          <a:effectLst/>
                        </a:rPr>
                        <a:t>1</a:t>
                      </a:r>
                      <a:endParaRPr lang="ru-RU" sz="1400" b="1" kern="7200" spc="4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7200" spc="40" dirty="0">
                          <a:effectLst/>
                        </a:rPr>
                        <a:t>2</a:t>
                      </a:r>
                      <a:endParaRPr lang="ru-RU" sz="1400" b="1" kern="7200" spc="4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7200" spc="40" dirty="0">
                          <a:effectLst/>
                        </a:rPr>
                        <a:t>3</a:t>
                      </a:r>
                      <a:endParaRPr lang="ru-RU" sz="1400" b="1" kern="7200" spc="4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7200" spc="40" dirty="0">
                          <a:effectLst/>
                        </a:rPr>
                        <a:t>4</a:t>
                      </a:r>
                      <a:endParaRPr lang="ru-RU" sz="1400" b="1" kern="7200" spc="4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7200" spc="40" dirty="0">
                          <a:effectLst/>
                        </a:rPr>
                        <a:t>5</a:t>
                      </a:r>
                      <a:endParaRPr lang="ru-RU" sz="1400" b="1" kern="7200" spc="4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7200" spc="40" dirty="0">
                          <a:effectLst/>
                        </a:rPr>
                        <a:t>6</a:t>
                      </a:r>
                      <a:endParaRPr lang="ru-RU" sz="1400" b="1" kern="7200" spc="4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7200" spc="40" dirty="0">
                          <a:effectLst/>
                        </a:rPr>
                        <a:t>7</a:t>
                      </a:r>
                      <a:endParaRPr lang="ru-RU" sz="1400" b="1" kern="7200" spc="4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5050398"/>
                  </a:ext>
                </a:extLst>
              </a:tr>
              <a:tr h="368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7200" spc="40" dirty="0">
                          <a:effectLst/>
                        </a:rPr>
                        <a:t> Г</a:t>
                      </a:r>
                      <a:endParaRPr lang="ru-RU" sz="1400" b="1" kern="7200" spc="4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7200" spc="40" dirty="0">
                          <a:effectLst/>
                        </a:rPr>
                        <a:t>Ж </a:t>
                      </a:r>
                      <a:endParaRPr lang="ru-RU" sz="1400" b="1" kern="7200" spc="4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7200" spc="40" dirty="0">
                          <a:effectLst/>
                        </a:rPr>
                        <a:t>Д </a:t>
                      </a:r>
                      <a:endParaRPr lang="ru-RU" sz="1400" b="1" kern="7200" spc="4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7200" spc="40" dirty="0">
                          <a:effectLst/>
                        </a:rPr>
                        <a:t> Е</a:t>
                      </a:r>
                      <a:endParaRPr lang="ru-RU" sz="1400" b="1" kern="7200" spc="4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7200" spc="40" dirty="0">
                          <a:effectLst/>
                        </a:rPr>
                        <a:t> В</a:t>
                      </a:r>
                      <a:endParaRPr lang="ru-RU" sz="1400" b="1" kern="7200" spc="4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7200" spc="40" dirty="0">
                          <a:effectLst/>
                        </a:rPr>
                        <a:t>Б </a:t>
                      </a:r>
                      <a:endParaRPr lang="ru-RU" sz="1400" b="1" kern="7200" spc="4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7200" spc="40" dirty="0">
                          <a:effectLst/>
                        </a:rPr>
                        <a:t> А</a:t>
                      </a:r>
                      <a:endParaRPr lang="ru-RU" sz="1400" b="1" kern="7200" spc="4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51318055"/>
                  </a:ext>
                </a:extLst>
              </a:tr>
            </a:tbl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674F4FF1-178D-4F47-9541-E193497BC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322" y="2098552"/>
            <a:ext cx="3843434" cy="305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B645F508-3DC4-4571-B075-73AF75EB2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435323"/>
              </p:ext>
            </p:extLst>
          </p:nvPr>
        </p:nvGraphicFramePr>
        <p:xfrm>
          <a:off x="360004" y="5773450"/>
          <a:ext cx="9737035" cy="94015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391005">
                  <a:extLst>
                    <a:ext uri="{9D8B030D-6E8A-4147-A177-3AD203B41FA5}">
                      <a16:colId xmlns:a16="http://schemas.microsoft.com/office/drawing/2014/main" xmlns="" val="4018844423"/>
                    </a:ext>
                  </a:extLst>
                </a:gridCol>
                <a:gridCol w="1391005">
                  <a:extLst>
                    <a:ext uri="{9D8B030D-6E8A-4147-A177-3AD203B41FA5}">
                      <a16:colId xmlns:a16="http://schemas.microsoft.com/office/drawing/2014/main" xmlns="" val="3629874723"/>
                    </a:ext>
                  </a:extLst>
                </a:gridCol>
                <a:gridCol w="1391005">
                  <a:extLst>
                    <a:ext uri="{9D8B030D-6E8A-4147-A177-3AD203B41FA5}">
                      <a16:colId xmlns:a16="http://schemas.microsoft.com/office/drawing/2014/main" xmlns="" val="917616176"/>
                    </a:ext>
                  </a:extLst>
                </a:gridCol>
                <a:gridCol w="1391005">
                  <a:extLst>
                    <a:ext uri="{9D8B030D-6E8A-4147-A177-3AD203B41FA5}">
                      <a16:colId xmlns:a16="http://schemas.microsoft.com/office/drawing/2014/main" xmlns="" val="1918400169"/>
                    </a:ext>
                  </a:extLst>
                </a:gridCol>
                <a:gridCol w="1391005">
                  <a:extLst>
                    <a:ext uri="{9D8B030D-6E8A-4147-A177-3AD203B41FA5}">
                      <a16:colId xmlns:a16="http://schemas.microsoft.com/office/drawing/2014/main" xmlns="" val="2693526968"/>
                    </a:ext>
                  </a:extLst>
                </a:gridCol>
                <a:gridCol w="1391005">
                  <a:extLst>
                    <a:ext uri="{9D8B030D-6E8A-4147-A177-3AD203B41FA5}">
                      <a16:colId xmlns:a16="http://schemas.microsoft.com/office/drawing/2014/main" xmlns="" val="66190425"/>
                    </a:ext>
                  </a:extLst>
                </a:gridCol>
                <a:gridCol w="1391005">
                  <a:extLst>
                    <a:ext uri="{9D8B030D-6E8A-4147-A177-3AD203B41FA5}">
                      <a16:colId xmlns:a16="http://schemas.microsoft.com/office/drawing/2014/main" xmlns="" val="1732988407"/>
                    </a:ext>
                  </a:extLst>
                </a:gridCol>
              </a:tblGrid>
              <a:tr h="5714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7200" spc="40" dirty="0">
                          <a:effectLst/>
                        </a:rPr>
                        <a:t>1</a:t>
                      </a:r>
                      <a:endParaRPr lang="ru-RU" sz="1400" b="1" kern="7200" spc="4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7200" spc="40" dirty="0">
                          <a:effectLst/>
                        </a:rPr>
                        <a:t>2</a:t>
                      </a:r>
                      <a:endParaRPr lang="ru-RU" sz="1400" b="1" kern="7200" spc="4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7200" spc="40" dirty="0">
                          <a:effectLst/>
                        </a:rPr>
                        <a:t>3</a:t>
                      </a:r>
                      <a:endParaRPr lang="ru-RU" sz="1400" b="1" kern="7200" spc="4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7200" spc="40" dirty="0">
                          <a:effectLst/>
                        </a:rPr>
                        <a:t>4</a:t>
                      </a:r>
                      <a:endParaRPr lang="ru-RU" sz="1400" b="1" kern="7200" spc="4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7200" spc="40" dirty="0">
                          <a:effectLst/>
                        </a:rPr>
                        <a:t>5</a:t>
                      </a:r>
                      <a:endParaRPr lang="ru-RU" sz="1400" b="1" kern="7200" spc="4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7200" spc="40" dirty="0">
                          <a:effectLst/>
                        </a:rPr>
                        <a:t>6</a:t>
                      </a:r>
                      <a:endParaRPr lang="ru-RU" sz="1400" b="1" kern="7200" spc="4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7200" spc="40" dirty="0">
                          <a:effectLst/>
                        </a:rPr>
                        <a:t>7</a:t>
                      </a:r>
                      <a:endParaRPr lang="ru-RU" sz="1400" b="1" kern="7200" spc="4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5050398"/>
                  </a:ext>
                </a:extLst>
              </a:tr>
              <a:tr h="368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7200" spc="40" dirty="0">
                          <a:effectLst/>
                        </a:rPr>
                        <a:t> </a:t>
                      </a:r>
                      <a:endParaRPr lang="ru-RU" sz="1400" b="1" kern="7200" spc="4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kern="7200" spc="4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7200" spc="40" dirty="0">
                          <a:effectLst/>
                        </a:rPr>
                        <a:t> </a:t>
                      </a:r>
                      <a:endParaRPr lang="ru-RU" sz="1400" b="1" kern="7200" spc="4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7200" spc="40" dirty="0">
                          <a:effectLst/>
                        </a:rPr>
                        <a:t> </a:t>
                      </a:r>
                      <a:endParaRPr lang="ru-RU" sz="1400" b="1" kern="7200" spc="4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7200" spc="40" dirty="0">
                          <a:effectLst/>
                        </a:rPr>
                        <a:t> </a:t>
                      </a:r>
                      <a:endParaRPr lang="ru-RU" sz="1400" b="1" kern="7200" spc="4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7200" spc="40" dirty="0">
                          <a:effectLst/>
                        </a:rPr>
                        <a:t> </a:t>
                      </a:r>
                      <a:endParaRPr lang="ru-RU" sz="1400" b="1" kern="7200" spc="4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7200" spc="40" dirty="0">
                          <a:effectLst/>
                        </a:rPr>
                        <a:t> </a:t>
                      </a:r>
                      <a:endParaRPr lang="ru-RU" sz="1400" b="1" kern="7200" spc="4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51318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43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Подумайте, о физических свойствах какого простого вещества идёт речь в последнем абзаце текста?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7EE8C9E-B6D2-4B11-B8AD-7D05F93D6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2652712"/>
            <a:ext cx="9639300" cy="1552575"/>
          </a:xfrm>
          <a:prstGeom prst="rect">
            <a:avLst/>
          </a:prstGeom>
        </p:spPr>
      </p:pic>
      <p:pic>
        <p:nvPicPr>
          <p:cNvPr id="2052" name="Picture 4" descr="Что такое алюминий">
            <a:extLst>
              <a:ext uri="{FF2B5EF4-FFF2-40B4-BE49-F238E27FC236}">
                <a16:creationId xmlns:a16="http://schemas.microsoft.com/office/drawing/2014/main" xmlns="" id="{5B5232A6-0F7B-4186-B8BF-696A4A525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586" y="4241407"/>
            <a:ext cx="2445174" cy="244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Алюминий – золото прошлого">
            <a:extLst>
              <a:ext uri="{FF2B5EF4-FFF2-40B4-BE49-F238E27FC236}">
                <a16:creationId xmlns:a16="http://schemas.microsoft.com/office/drawing/2014/main" xmlns="" id="{D069A27C-C044-4791-B1CE-AEEE1CF47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054" y="4332901"/>
            <a:ext cx="3048000" cy="226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18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81214"/>
          </a:xfrm>
        </p:spPr>
        <p:txBody>
          <a:bodyPr/>
          <a:lstStyle/>
          <a:p>
            <a:pPr marL="0" indent="4572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Основываясь на знаниях по предмету химия и жизненном опыте, укажите области применения выбранного простого вещества в 3 вопросе (не менее 3 областей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6BD37FD0-46EA-477F-83AA-D468B1160523}"/>
              </a:ext>
            </a:extLst>
          </p:cNvPr>
          <p:cNvSpPr txBox="1">
            <a:spLocks/>
          </p:cNvSpPr>
          <p:nvPr/>
        </p:nvSpPr>
        <p:spPr>
          <a:xfrm>
            <a:off x="1676400" y="3429001"/>
            <a:ext cx="7789572" cy="2044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 электротехнике  (проводник)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Производство кухонной посуды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Судостроение</a:t>
            </a:r>
          </a:p>
        </p:txBody>
      </p:sp>
    </p:spTree>
    <p:extLst>
      <p:ext uri="{BB962C8B-B14F-4D97-AF65-F5344CB8AC3E}">
        <p14:creationId xmlns:p14="http://schemas.microsoft.com/office/powerpoint/2010/main" val="77618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каких названиях литературных произведений и фильмов присутствует название какого-либо металла (или сплава)? Перечислите (не менее 3 примеров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992FCBC6-BF35-44E1-8A54-61A7B7E15E5D}"/>
              </a:ext>
            </a:extLst>
          </p:cNvPr>
          <p:cNvSpPr txBox="1">
            <a:spLocks/>
          </p:cNvSpPr>
          <p:nvPr/>
        </p:nvSpPr>
        <p:spPr>
          <a:xfrm>
            <a:off x="1882462" y="3184302"/>
            <a:ext cx="7789572" cy="2044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Железный человек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Серебряное копытце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Золотая лихорадка</a:t>
            </a:r>
          </a:p>
        </p:txBody>
      </p:sp>
    </p:spTree>
    <p:extLst>
      <p:ext uri="{BB962C8B-B14F-4D97-AF65-F5344CB8AC3E}">
        <p14:creationId xmlns:p14="http://schemas.microsoft.com/office/powerpoint/2010/main" val="9980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2095" y="931795"/>
            <a:ext cx="6125995" cy="905535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/>
          </a:p>
        </p:txBody>
      </p:sp>
      <p:pic>
        <p:nvPicPr>
          <p:cNvPr id="3" name="Рисунок 2" descr="Горы и космос &gt; Обои &quot;Солнечная система&quot; купить в интернет-магазине">
            <a:extLst>
              <a:ext uri="{FF2B5EF4-FFF2-40B4-BE49-F238E27FC236}">
                <a16:creationId xmlns:a16="http://schemas.microsoft.com/office/drawing/2014/main" xmlns="" id="{0CE26FA3-6944-4B8F-8E59-910767FF7F6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046" y="2116148"/>
            <a:ext cx="7751713" cy="4237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64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A2D85"/>
      </a:accent1>
      <a:accent2>
        <a:srgbClr val="FE922F"/>
      </a:accent2>
      <a:accent3>
        <a:srgbClr val="A5A5A5"/>
      </a:accent3>
      <a:accent4>
        <a:srgbClr val="E84C49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273</Words>
  <Application>Microsoft Office PowerPoint</Application>
  <PresentationFormat>Произвольный</PresentationFormat>
  <Paragraphs>73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Семь металлов создал свет по числу семи планет</vt:lpstr>
      <vt:lpstr>Отрывок из записок алхимика  (перевод Н. А. Морозова)</vt:lpstr>
      <vt:lpstr>Презентация PowerPoint</vt:lpstr>
      <vt:lpstr>Задание 1.</vt:lpstr>
      <vt:lpstr>Задание 2.</vt:lpstr>
      <vt:lpstr>Задание 3.</vt:lpstr>
      <vt:lpstr>Задание 4. </vt:lpstr>
      <vt:lpstr>Задание 5.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Наталья Имеева</cp:lastModifiedBy>
  <cp:revision>10</cp:revision>
  <dcterms:created xsi:type="dcterms:W3CDTF">2023-02-12T09:31:41Z</dcterms:created>
  <dcterms:modified xsi:type="dcterms:W3CDTF">2023-04-26T14:42:01Z</dcterms:modified>
</cp:coreProperties>
</file>