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312" r:id="rId3"/>
    <p:sldId id="310" r:id="rId4"/>
    <p:sldId id="322" r:id="rId5"/>
    <p:sldId id="324" r:id="rId6"/>
    <p:sldId id="283" r:id="rId7"/>
    <p:sldId id="282" r:id="rId8"/>
    <p:sldId id="281" r:id="rId9"/>
    <p:sldId id="336" r:id="rId10"/>
    <p:sldId id="269" r:id="rId11"/>
    <p:sldId id="288" r:id="rId12"/>
    <p:sldId id="30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8" autoAdjust="0"/>
    <p:restoredTop sz="94660"/>
  </p:normalViewPr>
  <p:slideViewPr>
    <p:cSldViewPr>
      <p:cViewPr>
        <p:scale>
          <a:sx n="76" d="100"/>
          <a:sy n="76" d="100"/>
        </p:scale>
        <p:origin x="-12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D1645-4F01-4C07-863F-7CA63911FD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BAC65-A396-4DF9-BC6B-2C9603AF8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0D522-2C88-4F1E-954F-61F3B9EF0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00891-DDCA-4F9E-82ED-4C187EEDF7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2E81C-6072-4D9E-9266-EB41023DB7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F3954-13A1-4D22-A41F-559D04622A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B60E2-1E1B-44A4-9F35-F06DCD9FBD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731DB-3799-4685-A582-E6120675A9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EAC93-5983-49BF-B3B9-1732EF415B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8E3ED-6707-4BA8-8ED6-D92036383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E1B14-1E17-42C7-BE1B-7BA8FE7074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612B815A-8384-4362-BC42-4A4006DCAE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827584" y="620712"/>
            <a:ext cx="7772400" cy="2232025"/>
          </a:xfrm>
          <a:prstGeom prst="rect">
            <a:avLst/>
          </a:prstGeom>
          <a:solidFill>
            <a:srgbClr val="FFFFFF">
              <a:alpha val="63136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Обработка среза горловины окантовочным швом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5292725" y="4005263"/>
            <a:ext cx="3527425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endParaRPr lang="ru-RU" sz="2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7" descr="http://wikisurv.ru/wp-content/uploads/2013/2/kak-sdelat-podrubochnyj-shov-na-odezhde_22_1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1361" y="3068960"/>
            <a:ext cx="4894696" cy="36772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323850" y="8366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400">
              <a:solidFill>
                <a:schemeClr val="tx2"/>
              </a:solidFill>
            </a:endParaRPr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971550" y="1916113"/>
            <a:ext cx="7272338" cy="416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3200"/>
          </a:p>
        </p:txBody>
      </p:sp>
      <p:pic>
        <p:nvPicPr>
          <p:cNvPr id="6" name="Объект 5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003221"/>
            <a:ext cx="4902789" cy="265244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Прямая со стрелкой 6"/>
          <p:cNvCxnSpPr/>
          <p:nvPr/>
        </p:nvCxnSpPr>
        <p:spPr>
          <a:xfrm>
            <a:off x="2530902" y="3767822"/>
            <a:ext cx="1231776" cy="3046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841016" y="3325727"/>
            <a:ext cx="2002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лицевая сторона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 flipV="1">
            <a:off x="5996172" y="4082663"/>
            <a:ext cx="447675" cy="790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6314576" y="4873238"/>
            <a:ext cx="14689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косая бейка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3824625" y="5355644"/>
            <a:ext cx="57150" cy="371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3639597" y="572711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1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3215487" y="5598532"/>
            <a:ext cx="314325" cy="257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909195" y="572324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2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98011" y="740404"/>
            <a:ext cx="76194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/>
              <a:t>Срез горловины можно обработать окантовочным швом вдвое сложенной косой бейкой.</a:t>
            </a:r>
          </a:p>
          <a:p>
            <a:r>
              <a:rPr lang="ru-RU" sz="1600" dirty="0"/>
              <a:t>1. Бейку выкроить шириной 3 см и заутюжить ее вдоль пополам изнаночной </a:t>
            </a:r>
            <a:r>
              <a:rPr lang="ru-RU" sz="1600" dirty="0" smtClean="0"/>
              <a:t>стороной </a:t>
            </a:r>
            <a:r>
              <a:rPr lang="ru-RU" sz="1600" dirty="0"/>
              <a:t>внутрь.</a:t>
            </a:r>
          </a:p>
          <a:p>
            <a:r>
              <a:rPr lang="ru-RU" sz="1600" dirty="0"/>
              <a:t>2. </a:t>
            </a:r>
            <a:r>
              <a:rPr lang="ru-RU" sz="1600" dirty="0" smtClean="0"/>
              <a:t>Приложить </a:t>
            </a:r>
            <a:r>
              <a:rPr lang="ru-RU" sz="1600" dirty="0"/>
              <a:t>косую бейку </a:t>
            </a:r>
            <a:r>
              <a:rPr lang="ru-RU" sz="1600" dirty="0" smtClean="0"/>
              <a:t>к </a:t>
            </a:r>
            <a:r>
              <a:rPr lang="ru-RU" sz="1600" dirty="0"/>
              <a:t>лицевой </a:t>
            </a:r>
            <a:r>
              <a:rPr lang="ru-RU" sz="1600" dirty="0" smtClean="0"/>
              <a:t>стороне </a:t>
            </a:r>
            <a:r>
              <a:rPr lang="ru-RU" sz="1600" dirty="0"/>
              <a:t>горловины и притачать ее </a:t>
            </a:r>
            <a:r>
              <a:rPr lang="ru-RU" sz="1600" dirty="0" err="1"/>
              <a:t>ш.ш</a:t>
            </a:r>
            <a:r>
              <a:rPr lang="ru-RU" sz="1600" dirty="0"/>
              <a:t>. = 5-7 мм. </a:t>
            </a:r>
            <a:r>
              <a:rPr lang="ru-RU" sz="1600" dirty="0" smtClean="0"/>
              <a:t>(1</a:t>
            </a:r>
            <a:r>
              <a:rPr lang="ru-RU" sz="1600" dirty="0"/>
              <a:t>)</a:t>
            </a:r>
          </a:p>
          <a:p>
            <a:r>
              <a:rPr lang="ru-RU" sz="1600" dirty="0"/>
              <a:t>3. Сгибом </a:t>
            </a:r>
            <a:r>
              <a:rPr lang="ru-RU" sz="1600" dirty="0" smtClean="0"/>
              <a:t>косой </a:t>
            </a:r>
            <a:r>
              <a:rPr lang="ru-RU" sz="1600" dirty="0"/>
              <a:t>бейки плотно обогнуть </a:t>
            </a:r>
            <a:r>
              <a:rPr lang="ru-RU" sz="1600" dirty="0" smtClean="0"/>
              <a:t>срез </a:t>
            </a:r>
            <a:r>
              <a:rPr lang="ru-RU" sz="1600" dirty="0"/>
              <a:t>и настрочить бейку </a:t>
            </a:r>
            <a:r>
              <a:rPr lang="ru-RU" sz="1600" dirty="0" smtClean="0"/>
              <a:t>в шов притачивания (2)</a:t>
            </a:r>
          </a:p>
          <a:p>
            <a:r>
              <a:rPr lang="ru-RU" sz="1600" dirty="0" smtClean="0"/>
              <a:t>4. СВН удалить, бейку </a:t>
            </a:r>
            <a:r>
              <a:rPr lang="ru-RU" sz="1600" dirty="0" err="1" smtClean="0"/>
              <a:t>приутюжить</a:t>
            </a:r>
            <a:r>
              <a:rPr lang="ru-RU" sz="1600" dirty="0" smtClean="0"/>
              <a:t>.</a:t>
            </a:r>
            <a:endParaRPr lang="ru-RU" sz="1600" dirty="0"/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ChangeArrowheads="1"/>
          </p:cNvSpPr>
          <p:nvPr/>
        </p:nvSpPr>
        <p:spPr bwMode="auto">
          <a:xfrm>
            <a:off x="323850" y="8366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400">
              <a:solidFill>
                <a:schemeClr val="tx2"/>
              </a:solidFill>
            </a:endParaRPr>
          </a:p>
        </p:txBody>
      </p:sp>
      <p:sp>
        <p:nvSpPr>
          <p:cNvPr id="20483" name="Rectangle 6"/>
          <p:cNvSpPr>
            <a:spLocks noChangeArrowheads="1"/>
          </p:cNvSpPr>
          <p:nvPr/>
        </p:nvSpPr>
        <p:spPr bwMode="auto">
          <a:xfrm>
            <a:off x="971550" y="1916113"/>
            <a:ext cx="7272338" cy="416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3200"/>
          </a:p>
        </p:txBody>
      </p:sp>
      <p:sp>
        <p:nvSpPr>
          <p:cNvPr id="20484" name="Содержимое 4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eaLnBrk="1" hangingPunct="1"/>
            <a:endParaRPr lang="ru-RU" sz="1400" b="1" dirty="0" smtClean="0"/>
          </a:p>
          <a:p>
            <a:pPr eaLnBrk="1" hangingPunct="1"/>
            <a:endParaRPr lang="ru-RU" sz="1400" b="1" dirty="0" smtClean="0"/>
          </a:p>
          <a:p>
            <a:pPr eaLnBrk="1" hangingPunct="1">
              <a:buNone/>
            </a:pPr>
            <a:endParaRPr lang="ru-RU" sz="1400" b="1" dirty="0" smtClean="0"/>
          </a:p>
        </p:txBody>
      </p:sp>
      <p:pic>
        <p:nvPicPr>
          <p:cNvPr id="2050" name="Picture 2" descr="C:\Users\User\Desktop\image04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122" y="1595701"/>
            <a:ext cx="4295153" cy="2529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7704" y="764704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Обработка боковых срезов</a:t>
            </a:r>
          </a:p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с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тачным швом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</a:rPr>
              <a:t>взаутюжку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827" y="4156710"/>
            <a:ext cx="72723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400" dirty="0" smtClean="0"/>
              <a:t>Боковые срезы уравниваем, смётываем и стачиваем на расстоянии 1,5 см.</a:t>
            </a:r>
          </a:p>
          <a:p>
            <a:pPr marL="342900" indent="-342900" algn="just">
              <a:buAutoNum type="arabicPeriod"/>
            </a:pPr>
            <a:r>
              <a:rPr lang="ru-RU" sz="2400" dirty="0" smtClean="0"/>
              <a:t>СВН удаляем, срезы обмётываем швом «зигзаг».</a:t>
            </a:r>
          </a:p>
          <a:p>
            <a:pPr marL="342900" indent="-342900" algn="just">
              <a:buAutoNum type="arabicPeriod"/>
            </a:pPr>
            <a:r>
              <a:rPr lang="ru-RU" sz="2400" dirty="0" smtClean="0"/>
              <a:t>Припуски шва заутюживаем на спинку.</a:t>
            </a:r>
            <a:endParaRPr lang="ru-RU" sz="24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323850" y="8366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400">
              <a:solidFill>
                <a:schemeClr val="tx2"/>
              </a:solidFill>
            </a:endParaRPr>
          </a:p>
        </p:txBody>
      </p:sp>
      <p:sp>
        <p:nvSpPr>
          <p:cNvPr id="21507" name="Rectangle 6"/>
          <p:cNvSpPr>
            <a:spLocks noChangeArrowheads="1"/>
          </p:cNvSpPr>
          <p:nvPr/>
        </p:nvSpPr>
        <p:spPr bwMode="auto">
          <a:xfrm>
            <a:off x="611188" y="908050"/>
            <a:ext cx="7632700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3200"/>
          </a:p>
        </p:txBody>
      </p:sp>
      <p:sp>
        <p:nvSpPr>
          <p:cNvPr id="21508" name="Содержимое 5"/>
          <p:cNvSpPr>
            <a:spLocks noGrp="1"/>
          </p:cNvSpPr>
          <p:nvPr>
            <p:ph idx="1"/>
          </p:nvPr>
        </p:nvSpPr>
        <p:spPr>
          <a:xfrm>
            <a:off x="683568" y="4006999"/>
            <a:ext cx="8003232" cy="2119164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1. Низ изделия подогнуть на изнаночную сторону на 2 раза по 1 см.</a:t>
            </a:r>
          </a:p>
          <a:p>
            <a:pPr marL="0" indent="0">
              <a:buNone/>
            </a:pPr>
            <a:r>
              <a:rPr lang="ru-RU" sz="2400" dirty="0" smtClean="0"/>
              <a:t>2. Заметать и застрочить.</a:t>
            </a:r>
          </a:p>
          <a:p>
            <a:pPr marL="0" indent="0">
              <a:buNone/>
            </a:pPr>
            <a:r>
              <a:rPr lang="ru-RU" sz="2400" dirty="0" smtClean="0"/>
              <a:t>3. СВН удалить, низ </a:t>
            </a:r>
            <a:r>
              <a:rPr lang="ru-RU" sz="2400" dirty="0" err="1" smtClean="0"/>
              <a:t>приутюжить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</p:txBody>
      </p:sp>
      <p:pic>
        <p:nvPicPr>
          <p:cNvPr id="3074" name="Picture 2" descr="C:\Users\User\Desktop\bp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087" y="1844824"/>
            <a:ext cx="5905500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19250" y="836613"/>
            <a:ext cx="6049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Обработка низа изделия швом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</a:rPr>
              <a:t>вподгибку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с закрытым срезом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323850" y="8366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400">
              <a:solidFill>
                <a:schemeClr val="tx2"/>
              </a:solidFill>
            </a:endParaRP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971550" y="1916113"/>
            <a:ext cx="7272338" cy="416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320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Классификация машинных швов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8038" y="1341438"/>
            <a:ext cx="2592387" cy="1295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219700" y="2781300"/>
            <a:ext cx="3024188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27088" y="2781300"/>
            <a:ext cx="3074987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987675" y="3789363"/>
            <a:ext cx="3074988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81" name="Прямоугольник 10"/>
          <p:cNvSpPr>
            <a:spLocks noChangeArrowheads="1"/>
          </p:cNvSpPr>
          <p:nvPr/>
        </p:nvSpPr>
        <p:spPr bwMode="auto">
          <a:xfrm>
            <a:off x="3348038" y="1412875"/>
            <a:ext cx="2519362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Виды машинных швов</a:t>
            </a:r>
          </a:p>
        </p:txBody>
      </p:sp>
      <p:sp>
        <p:nvSpPr>
          <p:cNvPr id="3082" name="Прямоугольник 11"/>
          <p:cNvSpPr>
            <a:spLocks noChangeArrowheads="1"/>
          </p:cNvSpPr>
          <p:nvPr/>
        </p:nvSpPr>
        <p:spPr bwMode="auto">
          <a:xfrm>
            <a:off x="1187450" y="2997200"/>
            <a:ext cx="2762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соединительные</a:t>
            </a:r>
          </a:p>
        </p:txBody>
      </p:sp>
      <p:sp>
        <p:nvSpPr>
          <p:cNvPr id="3083" name="Прямоугольник 12"/>
          <p:cNvSpPr>
            <a:spLocks noChangeArrowheads="1"/>
          </p:cNvSpPr>
          <p:nvPr/>
        </p:nvSpPr>
        <p:spPr bwMode="auto">
          <a:xfrm>
            <a:off x="3708400" y="3975100"/>
            <a:ext cx="1368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краевые</a:t>
            </a:r>
          </a:p>
        </p:txBody>
      </p:sp>
      <p:sp>
        <p:nvSpPr>
          <p:cNvPr id="3084" name="Прямоугольник 13"/>
          <p:cNvSpPr>
            <a:spLocks noChangeArrowheads="1"/>
          </p:cNvSpPr>
          <p:nvPr/>
        </p:nvSpPr>
        <p:spPr bwMode="auto">
          <a:xfrm>
            <a:off x="5776913" y="2997200"/>
            <a:ext cx="1819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отделочные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27088" y="5732463"/>
            <a:ext cx="3097212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27088" y="4868863"/>
            <a:ext cx="3097212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ятно 1 16"/>
          <p:cNvSpPr/>
          <p:nvPr/>
        </p:nvSpPr>
        <p:spPr>
          <a:xfrm>
            <a:off x="4067175" y="4581525"/>
            <a:ext cx="4321175" cy="143986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3276600" y="2636838"/>
            <a:ext cx="358775" cy="21590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3081" idx="2"/>
            <a:endCxn id="10" idx="0"/>
          </p:cNvCxnSpPr>
          <p:nvPr/>
        </p:nvCxnSpPr>
        <p:spPr>
          <a:xfrm flipH="1">
            <a:off x="4524375" y="2636838"/>
            <a:ext cx="84138" cy="1152525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8" idx="1"/>
          </p:cNvCxnSpPr>
          <p:nvPr/>
        </p:nvCxnSpPr>
        <p:spPr>
          <a:xfrm>
            <a:off x="5580063" y="2636838"/>
            <a:ext cx="82550" cy="277812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1" name="Прямоугольник 31"/>
          <p:cNvSpPr>
            <a:spLocks noChangeArrowheads="1"/>
          </p:cNvSpPr>
          <p:nvPr/>
        </p:nvSpPr>
        <p:spPr bwMode="auto">
          <a:xfrm>
            <a:off x="684213" y="4787900"/>
            <a:ext cx="3273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Подгибку с открытым срезом</a:t>
            </a:r>
          </a:p>
        </p:txBody>
      </p:sp>
      <p:sp>
        <p:nvSpPr>
          <p:cNvPr id="3092" name="Прямоугольник 32"/>
          <p:cNvSpPr>
            <a:spLocks noChangeArrowheads="1"/>
          </p:cNvSpPr>
          <p:nvPr/>
        </p:nvSpPr>
        <p:spPr bwMode="auto">
          <a:xfrm>
            <a:off x="755650" y="5651500"/>
            <a:ext cx="3255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Подгибку с закрытым срезом</a:t>
            </a:r>
          </a:p>
        </p:txBody>
      </p:sp>
      <p:sp>
        <p:nvSpPr>
          <p:cNvPr id="3093" name="Прямоугольник 33"/>
          <p:cNvSpPr>
            <a:spLocks noChangeArrowheads="1"/>
          </p:cNvSpPr>
          <p:nvPr/>
        </p:nvSpPr>
        <p:spPr bwMode="auto">
          <a:xfrm>
            <a:off x="4803775" y="4994275"/>
            <a:ext cx="25050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окантовочные</a:t>
            </a:r>
          </a:p>
        </p:txBody>
      </p:sp>
      <p:cxnSp>
        <p:nvCxnSpPr>
          <p:cNvPr id="37" name="Прямая со стрелкой 36"/>
          <p:cNvCxnSpPr/>
          <p:nvPr/>
        </p:nvCxnSpPr>
        <p:spPr>
          <a:xfrm flipH="1">
            <a:off x="2843213" y="4508500"/>
            <a:ext cx="360362" cy="360363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3851275" y="4724400"/>
            <a:ext cx="215900" cy="1008063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5867400" y="4437063"/>
            <a:ext cx="360363" cy="504825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http://xn--45-1lcmea1aa.xn--p1ai/uploads/catalog_items/1550/2bcc8f665f5698a6a47ed60dda2f6d9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35600" y="1628775"/>
            <a:ext cx="1223963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08" name="Picture 16" descr="http://media.nn.ru/data/ufiles/4/80/92/3809298.LS11-03-1.jpg"/>
          <p:cNvPicPr>
            <a:picLocks noChangeAspect="1" noChangeArrowheads="1"/>
          </p:cNvPicPr>
          <p:nvPr/>
        </p:nvPicPr>
        <p:blipFill>
          <a:blip r:embed="rId4" cstate="email"/>
          <a:srcRect t="-4069"/>
          <a:stretch>
            <a:fillRect/>
          </a:stretch>
        </p:blipFill>
        <p:spPr bwMode="auto">
          <a:xfrm>
            <a:off x="4139952" y="1124744"/>
            <a:ext cx="1366899" cy="3054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12" descr="http://st.amady.ru/upload/users/82/82721/all/a6/1448359981.429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4213" y="4221163"/>
            <a:ext cx="1944687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23850" y="8366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400">
              <a:solidFill>
                <a:schemeClr val="tx2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971550" y="1916113"/>
            <a:ext cx="7272338" cy="416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320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725488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Окантовочный шов</a:t>
            </a:r>
          </a:p>
        </p:txBody>
      </p:sp>
      <p:sp>
        <p:nvSpPr>
          <p:cNvPr id="4104" name="Содержимое 4"/>
          <p:cNvSpPr>
            <a:spLocks noGrp="1"/>
          </p:cNvSpPr>
          <p:nvPr>
            <p:ph idx="1"/>
          </p:nvPr>
        </p:nvSpPr>
        <p:spPr>
          <a:xfrm>
            <a:off x="468313" y="1484313"/>
            <a:ext cx="3959225" cy="2881312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Окантовочные       швы применяют для предохранения срезов деталей от осыпания и для их отделки.</a:t>
            </a:r>
          </a:p>
        </p:txBody>
      </p:sp>
      <p:pic>
        <p:nvPicPr>
          <p:cNvPr id="59394" name="Picture 2" descr="http://img1.wildberries.ru/big/new/1000000/1006127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660232" y="1268760"/>
            <a:ext cx="1800200" cy="3123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9396" name="Picture 4" descr="http://stranamasterov.ru/img4/i2012/07/03/dscn3587.jpg"/>
          <p:cNvPicPr>
            <a:picLocks noChangeAspect="1" noChangeArrowheads="1"/>
          </p:cNvPicPr>
          <p:nvPr/>
        </p:nvPicPr>
        <p:blipFill>
          <a:blip r:embed="rId7" cstate="email"/>
          <a:srcRect r="-315"/>
          <a:stretch>
            <a:fillRect/>
          </a:stretch>
        </p:blipFill>
        <p:spPr bwMode="auto">
          <a:xfrm>
            <a:off x="6300192" y="4653136"/>
            <a:ext cx="2268252" cy="1512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9406" name="Picture 14" descr="http://infoua.org/images/video/original/519/182/b93017e2d3e703cc615f859c770a20a7.jpg"/>
          <p:cNvPicPr>
            <a:picLocks noChangeAspect="1" noChangeArrowheads="1"/>
          </p:cNvPicPr>
          <p:nvPr/>
        </p:nvPicPr>
        <p:blipFill>
          <a:blip r:embed="rId8" cstate="email"/>
          <a:srcRect r="-1684"/>
          <a:stretch>
            <a:fillRect/>
          </a:stretch>
        </p:blipFill>
        <p:spPr bwMode="auto">
          <a:xfrm>
            <a:off x="4499992" y="4365104"/>
            <a:ext cx="2451839" cy="1296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4" descr="http://img0.liveinternet.ru/images/attach/c/5/87/946/87946228_00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700338" y="4365625"/>
            <a:ext cx="1739900" cy="1655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323850" y="8366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400">
              <a:solidFill>
                <a:schemeClr val="tx2"/>
              </a:solidFill>
            </a:endParaRP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971550" y="1916113"/>
            <a:ext cx="7272338" cy="416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3200"/>
          </a:p>
        </p:txBody>
      </p:sp>
      <p:sp>
        <p:nvSpPr>
          <p:cNvPr id="12" name="Прямоугольник 11"/>
          <p:cNvSpPr/>
          <p:nvPr/>
        </p:nvSpPr>
        <p:spPr>
          <a:xfrm>
            <a:off x="684213" y="692150"/>
            <a:ext cx="5040312" cy="40322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Готовую косую бейку можно купить разных расцветок  в магазине.</a:t>
            </a:r>
          </a:p>
          <a:p>
            <a:pPr>
              <a:defRPr/>
            </a:pP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А если бейка необходима из определенного материала или определенного оттенка. </a:t>
            </a:r>
          </a:p>
        </p:txBody>
      </p:sp>
      <p:pic>
        <p:nvPicPr>
          <p:cNvPr id="9221" name="Picture 2" descr="http://www.stoklasa.hu/fotky/260699_1.jpg?2013110107402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80063" y="836613"/>
            <a:ext cx="28321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Прямоугольник 13"/>
          <p:cNvSpPr>
            <a:spLocks noChangeArrowheads="1"/>
          </p:cNvSpPr>
          <p:nvPr/>
        </p:nvSpPr>
        <p:spPr bwMode="auto">
          <a:xfrm>
            <a:off x="755650" y="4583113"/>
            <a:ext cx="77041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Тогда ее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можно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подготовить самостоятельно!</a:t>
            </a:r>
          </a:p>
        </p:txBody>
      </p:sp>
      <p:pic>
        <p:nvPicPr>
          <p:cNvPr id="9223" name="Picture 10" descr="http://otigolki.ru/images/3-1000-catalog-748383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67400" y="3011488"/>
            <a:ext cx="2376488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2" name="Picture 8" descr="http://cs3.livemaster.ru/zhurnalfoto/d/7/b/140915144306.jpeg"/>
          <p:cNvPicPr>
            <a:picLocks noChangeAspect="1" noChangeArrowheads="1"/>
          </p:cNvPicPr>
          <p:nvPr/>
        </p:nvPicPr>
        <p:blipFill>
          <a:blip r:embed="rId3" cstate="email"/>
          <a:srcRect b="-799"/>
          <a:stretch>
            <a:fillRect/>
          </a:stretch>
        </p:blipFill>
        <p:spPr bwMode="auto">
          <a:xfrm>
            <a:off x="2915816" y="836712"/>
            <a:ext cx="5544616" cy="432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323850" y="8366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400">
              <a:solidFill>
                <a:schemeClr val="tx2"/>
              </a:solidFill>
            </a:endParaRPr>
          </a:p>
        </p:txBody>
      </p:sp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971550" y="1916113"/>
            <a:ext cx="7272338" cy="416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3200"/>
          </a:p>
        </p:txBody>
      </p:sp>
      <p:sp>
        <p:nvSpPr>
          <p:cNvPr id="10244" name="Прямоугольник 3"/>
          <p:cNvSpPr>
            <a:spLocks noChangeArrowheads="1"/>
          </p:cNvSpPr>
          <p:nvPr/>
        </p:nvSpPr>
        <p:spPr bwMode="auto">
          <a:xfrm>
            <a:off x="611188" y="836613"/>
            <a:ext cx="29527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Положите перед собой кусок ткани так, чтобы долевая нить была строго вертикально, а поперечная — горизонтально.   Проведите по линейке линию под углом примерно 45° к нитям переплетения.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245" name="Прямоугольник 5"/>
          <p:cNvSpPr>
            <a:spLocks noChangeArrowheads="1"/>
          </p:cNvSpPr>
          <p:nvPr/>
        </p:nvSpPr>
        <p:spPr bwMode="auto">
          <a:xfrm>
            <a:off x="755650" y="5373688"/>
            <a:ext cx="784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 расстоянии примерно 3 см проведите еще одну линию, параллельную первой.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140200" y="2852738"/>
            <a:ext cx="647700" cy="6477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8" name="Прямоугольник 10"/>
          <p:cNvSpPr>
            <a:spLocks noChangeArrowheads="1"/>
          </p:cNvSpPr>
          <p:nvPr/>
        </p:nvSpPr>
        <p:spPr bwMode="auto">
          <a:xfrm>
            <a:off x="4329113" y="2781300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см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endParaRPr lang="ru-RU"/>
          </a:p>
        </p:txBody>
      </p:sp>
      <p:pic>
        <p:nvPicPr>
          <p:cNvPr id="10249" name="Picture 10" descr="http://ukrsen.ukrbb.net/images/ranks/ukrsen_ukrbb_net/ed9b8d6792560003717c802251524aa5%5B1%5D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12088" y="5516563"/>
            <a:ext cx="6667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323850" y="8366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400">
              <a:solidFill>
                <a:schemeClr val="tx2"/>
              </a:solidFill>
            </a:endParaRPr>
          </a:p>
        </p:txBody>
      </p:sp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971550" y="1916113"/>
            <a:ext cx="7272338" cy="416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3200"/>
          </a:p>
        </p:txBody>
      </p:sp>
      <p:sp>
        <p:nvSpPr>
          <p:cNvPr id="11268" name="Прямоугольник 3"/>
          <p:cNvSpPr>
            <a:spLocks noChangeArrowheads="1"/>
          </p:cNvSpPr>
          <p:nvPr/>
        </p:nvSpPr>
        <p:spPr bwMode="auto">
          <a:xfrm>
            <a:off x="3252788" y="836613"/>
            <a:ext cx="28412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Вырежьте полоску.</a:t>
            </a:r>
          </a:p>
        </p:txBody>
      </p:sp>
      <p:sp>
        <p:nvSpPr>
          <p:cNvPr id="11269" name="Прямоугольник 4"/>
          <p:cNvSpPr>
            <a:spLocks noChangeArrowheads="1"/>
          </p:cNvSpPr>
          <p:nvPr/>
        </p:nvSpPr>
        <p:spPr bwMode="auto">
          <a:xfrm>
            <a:off x="2609850" y="5621338"/>
            <a:ext cx="4760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Постарайтесь сделать это ровно!</a:t>
            </a:r>
          </a:p>
        </p:txBody>
      </p:sp>
      <p:pic>
        <p:nvPicPr>
          <p:cNvPr id="12295" name="Picture 7" descr="http://cs3.livemaster.ru/zhurnalfoto/1/3/c/140915144307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47664" y="1196752"/>
            <a:ext cx="5832648" cy="44691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71" name="Picture 9" descr="http://ukrsen.ukrbb.net/images/ranks/ukrsen_ukrbb_net/ed9b8d6792560003717c802251524aa5%5B1%5D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40650" y="5445125"/>
            <a:ext cx="6667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323850" y="8366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400">
              <a:solidFill>
                <a:schemeClr val="tx2"/>
              </a:solidFill>
            </a:endParaRPr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971550" y="1916113"/>
            <a:ext cx="7272338" cy="416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3200"/>
          </a:p>
        </p:txBody>
      </p:sp>
      <p:sp>
        <p:nvSpPr>
          <p:cNvPr id="12292" name="AutoShape 2" descr="http://proxy.whoisaaronbrown.com/proxy/http:/shjem-krasivo.ru/wp-content/uploads/2011/03/thumb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AutoShape 4" descr="http://proxy.whoisaaronbrown.com/proxy/http:/shjem-krasivo.ru/wp-content/uploads/2011/03/thumb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Прямоугольник 8"/>
          <p:cNvSpPr>
            <a:spLocks noChangeArrowheads="1"/>
          </p:cNvSpPr>
          <p:nvPr/>
        </p:nvSpPr>
        <p:spPr bwMode="auto">
          <a:xfrm>
            <a:off x="395288" y="1125538"/>
            <a:ext cx="302418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Скалываем булавками, как следует соединяя углы, прокладываем машинную строчку </a:t>
            </a:r>
          </a:p>
        </p:txBody>
      </p:sp>
      <p:pic>
        <p:nvPicPr>
          <p:cNvPr id="13323" name="Picture 11" descr="http://cs3.livemaster.ru/zhurnalfoto/a/3/8/140915144307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91880" y="1196752"/>
            <a:ext cx="4980757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96" name="Picture 2" descr="13b sshivaem kosuyu bejku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188" y="4005263"/>
            <a:ext cx="2994025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7" descr="http://ukrsen.ukrbb.net/images/ranks/ukrsen_ukrbb_net/ed9b8d6792560003717c802251524aa5%5B1%5D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56325" y="5445125"/>
            <a:ext cx="6667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323850" y="8366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400">
              <a:solidFill>
                <a:schemeClr val="tx2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971550" y="1916113"/>
            <a:ext cx="7272338" cy="416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3200"/>
          </a:p>
        </p:txBody>
      </p:sp>
      <p:pic>
        <p:nvPicPr>
          <p:cNvPr id="15365" name="Picture 5" descr="http://cs3.livemaster.ru/zhurnalfoto/b/3/e/140915144309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3568" y="836712"/>
            <a:ext cx="3937252" cy="30168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140200" y="1230313"/>
            <a:ext cx="4176713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Разутюжить швы стачивания</a:t>
            </a:r>
          </a:p>
        </p:txBody>
      </p:sp>
      <p:pic>
        <p:nvPicPr>
          <p:cNvPr id="15367" name="Picture 7" descr="http://cs3.livemaster.ru/zhurnalfoto/6/3/e/140915144310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27984" y="3068960"/>
            <a:ext cx="3947015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15" descr="http://www.milla-sidelnikova.com/wp-content/uploads/2015/06/16b-sshivaem-kosuyu-bejku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16013" y="3933825"/>
            <a:ext cx="2916237" cy="1943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320" name="Picture 9" descr="http://ukrsen.ukrbb.net/images/ranks/ukrsen_ukrbb_net/ed9b8d6792560003717c802251524aa5%5B1%5D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596188" y="1052513"/>
            <a:ext cx="6667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ChangeArrowheads="1"/>
          </p:cNvSpPr>
          <p:nvPr/>
        </p:nvSpPr>
        <p:spPr bwMode="auto">
          <a:xfrm>
            <a:off x="323850" y="8366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400">
              <a:solidFill>
                <a:schemeClr val="tx2"/>
              </a:solidFill>
            </a:endParaRPr>
          </a:p>
        </p:txBody>
      </p:sp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971550" y="1916113"/>
            <a:ext cx="7272338" cy="416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3200"/>
          </a:p>
        </p:txBody>
      </p:sp>
      <p:sp>
        <p:nvSpPr>
          <p:cNvPr id="18436" name="Прямоугольник 4"/>
          <p:cNvSpPr>
            <a:spLocks noChangeArrowheads="1"/>
          </p:cNvSpPr>
          <p:nvPr/>
        </p:nvSpPr>
        <p:spPr bwMode="auto">
          <a:xfrm>
            <a:off x="1116013" y="1125538"/>
            <a:ext cx="68405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User\Desktop\okantovka-srezov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567" y="2590939"/>
            <a:ext cx="5164304" cy="3583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9" y="836613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</a:t>
            </a:r>
            <a:r>
              <a:rPr lang="ru-RU" dirty="0" smtClean="0"/>
              <a:t> способ</a:t>
            </a:r>
          </a:p>
          <a:p>
            <a:pPr marL="342900" indent="-342900">
              <a:buAutoNum type="arabicPeriod"/>
            </a:pPr>
            <a:r>
              <a:rPr lang="ru-RU" dirty="0" smtClean="0"/>
              <a:t>Косую бейку отгибаем вдоль и </a:t>
            </a:r>
            <a:r>
              <a:rPr lang="ru-RU" dirty="0" err="1" smtClean="0"/>
              <a:t>приутюживаем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r>
              <a:rPr lang="ru-RU" dirty="0" smtClean="0"/>
              <a:t>Край обрабатываемой детали вкладываем между сторонами бейки и примётываем.</a:t>
            </a:r>
          </a:p>
          <a:p>
            <a:pPr marL="342900" indent="-342900">
              <a:buAutoNum type="arabicPeriod"/>
            </a:pPr>
            <a:r>
              <a:rPr lang="ru-RU" dirty="0" smtClean="0"/>
              <a:t>Настрачиваем бейку к горловине.</a:t>
            </a:r>
          </a:p>
          <a:p>
            <a:pPr marL="342900" indent="-342900">
              <a:buAutoNum type="arabicPeriod"/>
            </a:pPr>
            <a:r>
              <a:rPr lang="ru-RU" dirty="0" smtClean="0"/>
              <a:t>СВН удаляем, бейку </a:t>
            </a:r>
            <a:r>
              <a:rPr lang="ru-RU" dirty="0" err="1" smtClean="0"/>
              <a:t>приутюживаем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1967</TotalTime>
  <Words>320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Презентация PowerPoint</vt:lpstr>
      <vt:lpstr>Классификация машинных швов</vt:lpstr>
      <vt:lpstr>Окантовочный шов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Семья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Администратор</dc:creator>
  <cp:lastModifiedBy>User</cp:lastModifiedBy>
  <cp:revision>184</cp:revision>
  <dcterms:created xsi:type="dcterms:W3CDTF">2011-07-02T08:03:06Z</dcterms:created>
  <dcterms:modified xsi:type="dcterms:W3CDTF">2022-01-26T14:13:19Z</dcterms:modified>
</cp:coreProperties>
</file>