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337" r:id="rId3"/>
    <p:sldId id="261" r:id="rId4"/>
    <p:sldId id="299" r:id="rId5"/>
    <p:sldId id="338" r:id="rId6"/>
    <p:sldId id="302" r:id="rId7"/>
    <p:sldId id="275" r:id="rId8"/>
    <p:sldId id="303" r:id="rId9"/>
    <p:sldId id="276" r:id="rId10"/>
    <p:sldId id="305" r:id="rId11"/>
    <p:sldId id="306" r:id="rId12"/>
    <p:sldId id="307" r:id="rId13"/>
    <p:sldId id="308" r:id="rId14"/>
    <p:sldId id="309" r:id="rId15"/>
    <p:sldId id="262" r:id="rId16"/>
    <p:sldId id="310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39" r:id="rId34"/>
  </p:sldIdLst>
  <p:sldSz cx="9144000" cy="5143500" type="screen16x9"/>
  <p:notesSz cx="6858000" cy="9144000"/>
  <p:embeddedFontLst>
    <p:embeddedFont>
      <p:font typeface="Open Sans" charset="0"/>
      <p:regular r:id="rId35"/>
      <p:bold r:id="rId36"/>
    </p:embeddedFont>
    <p:embeddedFont>
      <p:font typeface="Roboto Slab" charset="0"/>
      <p:regular r:id="rId37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923" userDrawn="1">
          <p15:clr>
            <a:srgbClr val="A4A3A4"/>
          </p15:clr>
        </p15:guide>
        <p15:guide id="11" orient="horz" pos="30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97"/>
    <a:srgbClr val="F05940"/>
    <a:srgbClr val="572001"/>
    <a:srgbClr val="6E2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-660" y="-84"/>
      </p:cViewPr>
      <p:guideLst>
        <p:guide orient="horz" pos="237"/>
        <p:guide orient="horz" pos="3015"/>
        <p:guide pos="5534"/>
        <p:guide pos="2993"/>
        <p:guide pos="2767"/>
        <p:guide pos="226"/>
        <p:guide pos="1837"/>
        <p:guide pos="2064"/>
        <p:guide pos="3674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450" y="551352"/>
            <a:ext cx="803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Интерьер жилого дома</a:t>
            </a:r>
            <a:endParaRPr lang="ru-RU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775" y="2034526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Освещение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жилого помещения</a:t>
            </a:r>
            <a:endParaRPr lang="ru-RU" sz="32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25785" y="1380075"/>
            <a:ext cx="4923692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Люминесцентные лампы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8775" y="853474"/>
            <a:ext cx="410190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50" y="1683710"/>
            <a:ext cx="4106863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экономное потребление электроэнергии; </a:t>
            </a:r>
            <a:endParaRPr lang="ru-RU" sz="1600" dirty="0" smtClean="0">
              <a:latin typeface="+mj-lt"/>
            </a:endParaRP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длительный срок службы; </a:t>
            </a:r>
            <a:endParaRPr lang="ru-RU" sz="1600" dirty="0" smtClean="0">
              <a:latin typeface="+mj-lt"/>
            </a:endParaRP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высокая </a:t>
            </a:r>
            <a:r>
              <a:rPr lang="ru-RU" sz="1600" dirty="0" smtClean="0">
                <a:latin typeface="+mj-lt"/>
              </a:rPr>
              <a:t>светоотдача;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низкая температура нагрева.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8775" y="1069640"/>
            <a:ext cx="4033838" cy="53146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Достоинства</a:t>
            </a:r>
            <a:endParaRPr lang="ru-RU" sz="18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1388" y="1069640"/>
            <a:ext cx="4033838" cy="53146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Недостатки</a:t>
            </a:r>
            <a:endParaRPr lang="ru-RU" sz="1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3171" y="1683710"/>
            <a:ext cx="377266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200000"/>
            </a:pPr>
            <a:r>
              <a:rPr lang="ru-RU" sz="1600" dirty="0" smtClean="0">
                <a:latin typeface="+mj-lt"/>
              </a:rPr>
              <a:t>ограниченная </a:t>
            </a:r>
            <a:r>
              <a:rPr lang="ru-RU" sz="1600" dirty="0">
                <a:latin typeface="+mj-lt"/>
              </a:rPr>
              <a:t>мощность; </a:t>
            </a:r>
            <a:endParaRPr lang="ru-RU" sz="1600" dirty="0" smtClean="0">
              <a:latin typeface="+mj-lt"/>
            </a:endParaRPr>
          </a:p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200000"/>
            </a:pPr>
            <a:r>
              <a:rPr lang="ru-RU" sz="1600" dirty="0">
                <a:latin typeface="+mj-lt"/>
              </a:rPr>
              <a:t>чувствительность к низким температурам; </a:t>
            </a:r>
            <a:endParaRPr lang="ru-RU" sz="1600" dirty="0" smtClean="0">
              <a:latin typeface="+mj-lt"/>
            </a:endParaRPr>
          </a:p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200000"/>
            </a:pPr>
            <a:r>
              <a:rPr lang="ru-RU" sz="1600" dirty="0">
                <a:latin typeface="+mj-lt"/>
              </a:rPr>
              <a:t>содержание </a:t>
            </a:r>
            <a:r>
              <a:rPr lang="ru-RU" sz="1600" dirty="0" smtClean="0">
                <a:latin typeface="+mj-lt"/>
              </a:rPr>
              <a:t>ртути </a:t>
            </a:r>
            <a:r>
              <a:rPr lang="ru-RU" sz="1600" dirty="0">
                <a:latin typeface="+mj-lt"/>
              </a:rPr>
              <a:t>и фосфора.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2" y="1715514"/>
            <a:ext cx="288000" cy="28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2" y="2084616"/>
            <a:ext cx="288000" cy="28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2" y="272494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378" y="1199430"/>
            <a:ext cx="4162250" cy="2776221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Люминесцентные лампы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58775" y="853474"/>
            <a:ext cx="410190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85749" y="4200802"/>
            <a:ext cx="8499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/>
              <a:t>Отслужившие </a:t>
            </a:r>
            <a:r>
              <a:rPr lang="ru-RU" sz="1600" dirty="0"/>
              <a:t>свой срок люминесцентные лампы </a:t>
            </a:r>
            <a:r>
              <a:rPr lang="ru-RU" sz="1600" dirty="0">
                <a:solidFill>
                  <a:srgbClr val="FFC000"/>
                </a:solidFill>
              </a:rPr>
              <a:t>ни в коем случае нельзя </a:t>
            </a:r>
            <a:r>
              <a:rPr lang="ru-RU" sz="1600" dirty="0"/>
              <a:t>выбрасывать в мусоропроводы или уличные контейнеры.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2051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4624" y="1875227"/>
            <a:ext cx="4174270" cy="2781759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Люминесцентные лампы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8775" y="853474"/>
            <a:ext cx="410190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1014171"/>
            <a:ext cx="8499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/>
              <a:t>Отслужившие </a:t>
            </a:r>
            <a:r>
              <a:rPr lang="ru-RU" sz="1600" dirty="0"/>
              <a:t>свой срок люминесцентные лампы </a:t>
            </a:r>
            <a:r>
              <a:rPr lang="ru-RU" sz="1600" dirty="0" smtClean="0"/>
              <a:t>необходимо </a:t>
            </a:r>
            <a:r>
              <a:rPr lang="ru-RU" sz="1600" dirty="0"/>
              <a:t>сдавать в пункты приёма отработанных люминесцентных ламп</a:t>
            </a:r>
            <a:r>
              <a:rPr lang="ru-RU" sz="1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65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r="14684"/>
          <a:stretch/>
        </p:blipFill>
        <p:spPr bwMode="auto">
          <a:xfrm>
            <a:off x="6409100" y="0"/>
            <a:ext cx="2734900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С</a:t>
            </a:r>
            <a:r>
              <a:rPr lang="ru-RU" sz="2400" dirty="0" smtClean="0">
                <a:latin typeface="+mj-lt"/>
              </a:rPr>
              <a:t>ветодиодные </a:t>
            </a:r>
            <a:r>
              <a:rPr lang="ru-RU" sz="2400" dirty="0">
                <a:latin typeface="+mj-lt"/>
              </a:rPr>
              <a:t>лампы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8775" y="853474"/>
            <a:ext cx="3513510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853474"/>
            <a:ext cx="5546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	Принцип </a:t>
            </a:r>
            <a:r>
              <a:rPr lang="ru-RU" sz="1400" dirty="0"/>
              <a:t>работы светодиодных ламп состоит в излучении света от находящихся в этих лампах одиночных светодиодов или групп светодиодов, которые </a:t>
            </a:r>
            <a:r>
              <a:rPr lang="ru-RU" sz="1400" dirty="0" smtClean="0"/>
              <a:t>связаны </a:t>
            </a:r>
            <a:r>
              <a:rPr lang="ru-RU" sz="1400" dirty="0"/>
              <a:t>специальной микросхемой, вмещающей в себе преобразователь сетевого тока в рабочий ток, на котором работают данные элементы.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4943" y="3188473"/>
            <a:ext cx="5224093" cy="1325136"/>
          </a:xfrm>
          <a:prstGeom prst="rect">
            <a:avLst/>
          </a:prstGeom>
          <a:noFill/>
          <a:ln w="127000" cmpd="sng">
            <a:solidFill>
              <a:schemeClr val="tx1">
                <a:alpha val="1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5750" y="2164227"/>
            <a:ext cx="5546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Светодиодные </a:t>
            </a:r>
            <a:r>
              <a:rPr lang="ru-RU" sz="1400" dirty="0"/>
              <a:t>лампы выпускают с различной цветовой температурой: с холодным белым оттенком, естественного белого цвета или с тёплым белым оттенком.</a:t>
            </a:r>
          </a:p>
        </p:txBody>
      </p:sp>
    </p:spTree>
    <p:extLst>
      <p:ext uri="{BB962C8B-B14F-4D97-AF65-F5344CB8AC3E}">
        <p14:creationId xmlns:p14="http://schemas.microsoft.com/office/powerpoint/2010/main" val="38383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С</a:t>
            </a:r>
            <a:r>
              <a:rPr lang="ru-RU" sz="2400" dirty="0" smtClean="0">
                <a:latin typeface="+mj-lt"/>
              </a:rPr>
              <a:t>ветодиодные </a:t>
            </a:r>
            <a:r>
              <a:rPr lang="ru-RU" sz="2400" dirty="0">
                <a:latin typeface="+mj-lt"/>
              </a:rPr>
              <a:t>лампы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5" y="853474"/>
            <a:ext cx="3513510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50" y="1683710"/>
            <a:ext cx="4106863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высокая экономичность; </a:t>
            </a:r>
            <a:endParaRPr lang="ru-RU" sz="1600" dirty="0" smtClean="0">
              <a:latin typeface="+mj-lt"/>
            </a:endParaRP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долгий срок службы; </a:t>
            </a:r>
            <a:endParaRPr lang="ru-RU" sz="1600" dirty="0" smtClean="0">
              <a:latin typeface="+mj-lt"/>
            </a:endParaRP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простота установки;</a:t>
            </a:r>
            <a:endParaRPr lang="ru-RU" sz="1600" dirty="0" smtClean="0">
              <a:latin typeface="+mj-lt"/>
            </a:endParaRP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устойчивость к воздействию низких </a:t>
            </a:r>
            <a:r>
              <a:rPr lang="ru-RU" sz="1600" dirty="0" smtClean="0">
                <a:latin typeface="+mj-lt"/>
              </a:rPr>
              <a:t>температур;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экологическая </a:t>
            </a:r>
            <a:r>
              <a:rPr lang="ru-RU" sz="1600" dirty="0" smtClean="0">
                <a:latin typeface="+mj-lt"/>
              </a:rPr>
              <a:t>безопасность;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пожаробезопасность.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1069640"/>
            <a:ext cx="4033838" cy="53146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Достоинства</a:t>
            </a:r>
            <a:endParaRPr lang="ru-RU" sz="18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51388" y="1069640"/>
            <a:ext cx="4033838" cy="53146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Недостатки</a:t>
            </a:r>
            <a:endParaRPr lang="ru-RU" sz="18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3171" y="1683710"/>
            <a:ext cx="377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200000"/>
            </a:pPr>
            <a:r>
              <a:rPr lang="ru-RU" sz="1600" dirty="0">
                <a:latin typeface="+mj-lt"/>
              </a:rPr>
              <a:t>высокая цена; </a:t>
            </a:r>
            <a:endParaRPr lang="ru-RU" sz="1600" dirty="0" smtClean="0">
              <a:latin typeface="+mj-lt"/>
            </a:endParaRPr>
          </a:p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200000"/>
            </a:pPr>
            <a:r>
              <a:rPr lang="ru-RU" sz="1600" dirty="0">
                <a:latin typeface="+mj-lt"/>
              </a:rPr>
              <a:t>непереносимость слишком высокой температуры воздуха.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2" y="1715514"/>
            <a:ext cx="288000" cy="28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2" y="208461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Энергосберегающие лампы</a:t>
            </a:r>
            <a:endParaRPr lang="ru-RU" sz="2400" dirty="0"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8775" y="824897"/>
            <a:ext cx="4392613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774" y="1055661"/>
            <a:ext cx="8426451" cy="1100846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</a:ln>
        </p:spPr>
        <p:txBody>
          <a:bodyPr wrap="square" lIns="126000" tIns="126000" rIns="126000" bIns="126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dirty="0" smtClean="0">
                <a:latin typeface="+mj-lt"/>
              </a:rPr>
              <a:t>Лампы</a:t>
            </a:r>
            <a:r>
              <a:rPr lang="ru-RU" sz="1600" dirty="0">
                <a:latin typeface="+mj-lt"/>
              </a:rPr>
              <a:t>, которые потребляют небольшое количество электроэнергии и при этом излучают яркое освещение и минимум тепла </a:t>
            </a:r>
            <a:r>
              <a:rPr lang="ru-RU" sz="1600" dirty="0" smtClean="0">
                <a:latin typeface="+mj-lt"/>
              </a:rPr>
              <a:t>классифицируются </a:t>
            </a:r>
            <a:r>
              <a:rPr lang="ru-RU" sz="1600" dirty="0">
                <a:latin typeface="+mj-lt"/>
              </a:rPr>
              <a:t>как </a:t>
            </a:r>
            <a:r>
              <a:rPr lang="ru-RU" sz="1600" dirty="0" smtClean="0">
                <a:solidFill>
                  <a:srgbClr val="FFC000"/>
                </a:solidFill>
                <a:latin typeface="+mj-lt"/>
              </a:rPr>
              <a:t>энергосберегающие</a:t>
            </a:r>
            <a:r>
              <a:rPr lang="ru-RU" sz="1600" dirty="0" smtClean="0">
                <a:latin typeface="+mj-lt"/>
              </a:rPr>
              <a:t>. </a:t>
            </a:r>
            <a:endParaRPr lang="ru-RU" sz="1600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032" y="2474278"/>
            <a:ext cx="2935934" cy="2201951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28" y="-3702"/>
            <a:ext cx="3676572" cy="5147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Светильники</a:t>
            </a:r>
            <a:endParaRPr lang="ru-RU" sz="2400" dirty="0"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8775" y="824897"/>
            <a:ext cx="2177691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774" y="856880"/>
            <a:ext cx="4033839" cy="2554514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square" lIns="126000" tIns="126000" rIns="126000" bIns="126000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Светильниками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называют все устройства, которые имеют в своей </a:t>
            </a:r>
            <a:r>
              <a:rPr lang="ru-RU" sz="1400" dirty="0" smtClean="0">
                <a:latin typeface="+mj-lt"/>
              </a:rPr>
              <a:t>конструкции: 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патрон </a:t>
            </a:r>
            <a:r>
              <a:rPr lang="ru-RU" sz="1400" dirty="0">
                <a:latin typeface="+mj-lt"/>
              </a:rPr>
              <a:t>для вкручивания </a:t>
            </a:r>
            <a:r>
              <a:rPr lang="ru-RU" sz="1400" dirty="0" smtClean="0">
                <a:latin typeface="+mj-lt"/>
              </a:rPr>
              <a:t>лампы;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лампу; 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элементы электропроводки; 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возможность </a:t>
            </a:r>
            <a:r>
              <a:rPr lang="ru-RU" sz="1400" dirty="0">
                <a:latin typeface="+mj-lt"/>
              </a:rPr>
              <a:t>крепежа данного устройства</a:t>
            </a:r>
            <a:r>
              <a:rPr lang="ru-RU" sz="1400" dirty="0" smtClean="0">
                <a:latin typeface="+mj-lt"/>
              </a:rPr>
              <a:t>. </a:t>
            </a:r>
            <a:endParaRPr lang="ru-RU" sz="14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775" y="3472858"/>
            <a:ext cx="4392614" cy="1331679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</a:ln>
        </p:spPr>
        <p:txBody>
          <a:bodyPr wrap="square" lIns="126000" tIns="126000" rIns="126000" bIns="126000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  <a:latin typeface="+mj-lt"/>
              </a:rPr>
              <a:t>Светильники</a:t>
            </a:r>
            <a:r>
              <a:rPr lang="ru-RU" sz="1400" dirty="0">
                <a:latin typeface="+mj-lt"/>
              </a:rPr>
              <a:t> – это световые приборы, которые предназначены для освещения помещений, отдельных предметов или открытых </a:t>
            </a:r>
            <a:r>
              <a:rPr lang="ru-RU" sz="1400" dirty="0" smtClean="0">
                <a:latin typeface="+mj-lt"/>
              </a:rPr>
              <a:t>пространств: </a:t>
            </a:r>
            <a:r>
              <a:rPr lang="ru-RU" sz="1400" dirty="0">
                <a:latin typeface="+mj-lt"/>
              </a:rPr>
              <a:t>улиц, дворов </a:t>
            </a:r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и так </a:t>
            </a:r>
            <a:r>
              <a:rPr lang="ru-RU" sz="1400" dirty="0">
                <a:latin typeface="+mj-lt"/>
              </a:rPr>
              <a:t>далее</a:t>
            </a:r>
            <a:r>
              <a:rPr lang="ru-RU" sz="1400" dirty="0" smtClean="0">
                <a:latin typeface="+mj-lt"/>
              </a:rPr>
              <a:t>. 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1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9"/>
          <a:stretch/>
        </p:blipFill>
        <p:spPr bwMode="auto">
          <a:xfrm>
            <a:off x="480157" y="2414088"/>
            <a:ext cx="3240196" cy="2025528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143" y="2414088"/>
            <a:ext cx="3240000" cy="2025000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8775" y="1069640"/>
            <a:ext cx="3487084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Рассеянного освещения</a:t>
            </a:r>
            <a:endParaRPr lang="ru-RU" sz="1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По способу </a:t>
            </a:r>
            <a:r>
              <a:rPr lang="ru-RU" sz="2400" dirty="0">
                <a:latin typeface="+mj-lt"/>
              </a:rPr>
              <a:t>распространения света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8775" y="824897"/>
            <a:ext cx="5533142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89288" y="1069640"/>
            <a:ext cx="3488400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Направленного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775" y="1777599"/>
            <a:ext cx="3487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Может </a:t>
            </a:r>
            <a:r>
              <a:rPr lang="ru-RU" sz="1400" dirty="0"/>
              <a:t>охватывать всё </a:t>
            </a:r>
            <a:r>
              <a:rPr lang="ru-RU" sz="1400" dirty="0" smtClean="0"/>
              <a:t>помещение.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80323" y="1677012"/>
            <a:ext cx="3504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Охватывает конкретный предмет или место.</a:t>
            </a:r>
          </a:p>
        </p:txBody>
      </p:sp>
    </p:spTree>
    <p:extLst>
      <p:ext uri="{BB962C8B-B14F-4D97-AF65-F5344CB8AC3E}">
        <p14:creationId xmlns:p14="http://schemas.microsoft.com/office/powerpoint/2010/main" val="7311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416" y="1570324"/>
            <a:ext cx="1296000" cy="1241176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По месту расположения светильников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8775" y="824897"/>
            <a:ext cx="6131672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8776" y="1069640"/>
            <a:ext cx="1548000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+mj-lt"/>
              </a:rPr>
              <a:t>потолочные</a:t>
            </a:r>
            <a:endParaRPr lang="ru-RU" sz="1600" dirty="0">
              <a:latin typeface="+mj-lt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883" y="1570322"/>
            <a:ext cx="1241176" cy="1241176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712244" y="1069640"/>
            <a:ext cx="1495425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+mj-lt"/>
              </a:rPr>
              <a:t>подвесные</a:t>
            </a:r>
            <a:endParaRPr lang="ru-RU" sz="1600" dirty="0">
              <a:latin typeface="+mj-l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721" y="1570322"/>
            <a:ext cx="1241176" cy="1241176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953001" y="1069640"/>
            <a:ext cx="1509713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+mj-lt"/>
              </a:rPr>
              <a:t>встроенные</a:t>
            </a:r>
            <a:endParaRPr lang="ru-RU" sz="1600" dirty="0">
              <a:latin typeface="+mj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934" y="1570322"/>
            <a:ext cx="1290582" cy="1241176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237225" y="1069640"/>
            <a:ext cx="1548000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+mj-lt"/>
              </a:rPr>
              <a:t>шинные</a:t>
            </a:r>
            <a:endParaRPr lang="ru-RU" sz="1600" dirty="0">
              <a:latin typeface="+mj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r="2495"/>
          <a:stretch/>
        </p:blipFill>
        <p:spPr bwMode="auto">
          <a:xfrm>
            <a:off x="483417" y="3444796"/>
            <a:ext cx="1296000" cy="1241176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58776" y="2944114"/>
            <a:ext cx="1548000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+mj-lt"/>
              </a:rPr>
              <a:t>тросовые</a:t>
            </a:r>
            <a:endParaRPr lang="ru-RU" sz="1600" dirty="0">
              <a:latin typeface="+mj-lt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746" y="3444796"/>
            <a:ext cx="1241176" cy="1241176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712244" y="2944114"/>
            <a:ext cx="1500187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+mj-lt"/>
              </a:rPr>
              <a:t>настенные</a:t>
            </a:r>
            <a:endParaRPr lang="ru-RU" sz="1600" dirty="0">
              <a:latin typeface="+mj-lt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721" y="3444796"/>
            <a:ext cx="1241176" cy="1241176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950619" y="2944114"/>
            <a:ext cx="1514476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+mj-lt"/>
              </a:rPr>
              <a:t>настольные</a:t>
            </a:r>
            <a:endParaRPr lang="ru-RU" sz="1600" dirty="0">
              <a:latin typeface="+mj-lt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1"/>
          <a:stretch/>
        </p:blipFill>
        <p:spPr bwMode="auto">
          <a:xfrm>
            <a:off x="7365934" y="3444796"/>
            <a:ext cx="1290582" cy="1241176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237225" y="2944114"/>
            <a:ext cx="1548000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+mj-lt"/>
              </a:rPr>
              <a:t>напольные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6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Потолочные светильники</a:t>
            </a:r>
            <a:endParaRPr lang="ru-RU" sz="2400" dirty="0"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8775" y="824897"/>
            <a:ext cx="415943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2080" y="1193862"/>
            <a:ext cx="3757299" cy="2332073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58775" y="1076024"/>
            <a:ext cx="4033838" cy="90079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</a:ln>
        </p:spPr>
        <p:txBody>
          <a:bodyPr wrap="square" lIns="126000" tIns="126000" rIns="126000" bIns="126000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Потолочные светильники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– это источники света, которые располагают непосредственно на потолке.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776" y="2101161"/>
            <a:ext cx="4033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Свет таких светильников объединяет пространство.</a:t>
            </a:r>
          </a:p>
        </p:txBody>
      </p:sp>
    </p:spTree>
    <p:extLst>
      <p:ext uri="{BB962C8B-B14F-4D97-AF65-F5344CB8AC3E}">
        <p14:creationId xmlns:p14="http://schemas.microsoft.com/office/powerpoint/2010/main" val="9527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ladem.by/wp-content/uploads/2015/03/do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4897" y="1642460"/>
            <a:ext cx="4033838" cy="1842242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1750">
            <a:solidFill>
              <a:srgbClr val="FFC000"/>
            </a:solidFill>
            <a:miter lim="800000"/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400" b="1" dirty="0" smtClean="0">
                <a:latin typeface="+mj-lt"/>
              </a:rPr>
              <a:t>Освещение способно </a:t>
            </a:r>
            <a:r>
              <a:rPr lang="ru-RU" sz="1400" b="1" dirty="0">
                <a:latin typeface="+mj-lt"/>
              </a:rPr>
              <a:t>создать максимальный комфорт </a:t>
            </a:r>
            <a:r>
              <a:rPr lang="ru-RU" sz="1400" b="1" dirty="0" smtClean="0">
                <a:latin typeface="+mj-lt"/>
              </a:rPr>
              <a:t/>
            </a:r>
            <a:br>
              <a:rPr lang="ru-RU" sz="1400" b="1" dirty="0" smtClean="0">
                <a:latin typeface="+mj-lt"/>
              </a:rPr>
            </a:br>
            <a:r>
              <a:rPr lang="ru-RU" sz="1400" b="1" dirty="0" smtClean="0">
                <a:latin typeface="+mj-lt"/>
              </a:rPr>
              <a:t>для </a:t>
            </a:r>
            <a:r>
              <a:rPr lang="ru-RU" sz="1400" b="1" dirty="0">
                <a:latin typeface="+mj-lt"/>
              </a:rPr>
              <a:t>безопасного и удобного времяпрепровождения в любом жилом помещении</a:t>
            </a:r>
            <a:r>
              <a:rPr lang="ru-RU" sz="1400" dirty="0" smtClean="0">
                <a:latin typeface="+mj-lt"/>
              </a:rPr>
              <a:t>. 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26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Подвесные </a:t>
            </a:r>
            <a:r>
              <a:rPr lang="ru-RU" sz="2400" dirty="0" smtClean="0">
                <a:latin typeface="+mj-lt"/>
              </a:rPr>
              <a:t>светильники</a:t>
            </a:r>
            <a:endParaRPr lang="ru-RU" sz="2400" dirty="0"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8775" y="824897"/>
            <a:ext cx="3944284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907" y="1164923"/>
            <a:ext cx="3801033" cy="2617530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50" y="946232"/>
            <a:ext cx="410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Подвесные </a:t>
            </a:r>
            <a:r>
              <a:rPr lang="ru-RU" sz="1400" dirty="0">
                <a:latin typeface="+mj-lt"/>
              </a:rPr>
              <a:t>светильники висят на подвеске, высоту которой можно регулировать.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731102"/>
            <a:ext cx="410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Они особенно удобны для помещений с высокими потолками.</a:t>
            </a:r>
          </a:p>
        </p:txBody>
      </p:sp>
    </p:spTree>
    <p:extLst>
      <p:ext uri="{BB962C8B-B14F-4D97-AF65-F5344CB8AC3E}">
        <p14:creationId xmlns:p14="http://schemas.microsoft.com/office/powerpoint/2010/main" val="28705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Встроенные </a:t>
            </a:r>
            <a:r>
              <a:rPr lang="ru-RU" sz="2400" dirty="0" smtClean="0">
                <a:latin typeface="+mj-lt"/>
              </a:rPr>
              <a:t>светильники</a:t>
            </a:r>
            <a:endParaRPr lang="ru-RU" sz="2400" dirty="0"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58775" y="824897"/>
            <a:ext cx="4114613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/>
          <a:stretch/>
        </p:blipFill>
        <p:spPr bwMode="auto">
          <a:xfrm>
            <a:off x="4894730" y="1164921"/>
            <a:ext cx="3762368" cy="2835475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85750" y="946232"/>
            <a:ext cx="410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Такие светильники очень удобны для монтажа в подвесных и натяжных потолках.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50" y="1731102"/>
            <a:ext cx="410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Свет встроенных светильников, как правило, направлен вниз, но бывают и поворотные модификации.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601" y="2698377"/>
            <a:ext cx="2921151" cy="1947434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Настенные светильники</a:t>
            </a:r>
            <a:endParaRPr lang="ru-RU" sz="2400" dirty="0">
              <a:latin typeface="+mj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8775" y="824897"/>
            <a:ext cx="3944284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907" y="1127037"/>
            <a:ext cx="3807189" cy="2533435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85750" y="946232"/>
            <a:ext cx="4106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Такие светильники крепят к стене.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50" y="1255957"/>
            <a:ext cx="410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Настенные светильники дают возможность создать точечное освещение.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00" y="2223248"/>
            <a:ext cx="1440000" cy="1440000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72074" y="2734236"/>
            <a:ext cx="1440000" cy="1440000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121" y="3347120"/>
            <a:ext cx="1440000" cy="1290000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Настольные </a:t>
            </a:r>
            <a:r>
              <a:rPr lang="ru-RU" sz="2400" dirty="0" smtClean="0">
                <a:latin typeface="+mj-lt"/>
              </a:rPr>
              <a:t>светильники</a:t>
            </a:r>
            <a:endParaRPr lang="ru-RU" sz="2400" dirty="0">
              <a:latin typeface="+mj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8775" y="824897"/>
            <a:ext cx="4150472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5855" y="1189792"/>
            <a:ext cx="3478021" cy="2318681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8775" y="1076024"/>
            <a:ext cx="4232728" cy="90079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</a:ln>
        </p:spPr>
        <p:txBody>
          <a:bodyPr wrap="square" lIns="126000" tIns="126000" rIns="126000" bIns="126000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  <a:latin typeface="+mj-lt"/>
              </a:rPr>
              <a:t>Настольные светильники </a:t>
            </a:r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(лампы)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– это источники света, которые располагают на плоской прямой поверхности.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775" y="21063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+mj-lt"/>
              </a:rPr>
              <a:t>Такие светильники </a:t>
            </a:r>
            <a:r>
              <a:rPr lang="ru-RU" sz="1400" dirty="0">
                <a:latin typeface="+mj-lt"/>
              </a:rPr>
              <a:t>очень удобно использовать, так как </a:t>
            </a:r>
            <a:r>
              <a:rPr lang="ru-RU" sz="1400" dirty="0" smtClean="0">
                <a:latin typeface="+mj-lt"/>
              </a:rPr>
              <a:t>их всегда </a:t>
            </a:r>
            <a:r>
              <a:rPr lang="ru-RU" sz="1400" dirty="0">
                <a:latin typeface="+mj-lt"/>
              </a:rPr>
              <a:t>можно перенести в нужное для вас </a:t>
            </a:r>
            <a:r>
              <a:rPr lang="ru-RU" sz="1400" dirty="0" smtClean="0">
                <a:latin typeface="+mj-lt"/>
              </a:rPr>
              <a:t>место.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Напольные светильники</a:t>
            </a:r>
            <a:endParaRPr lang="ru-RU" sz="2400" dirty="0"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8775" y="824897"/>
            <a:ext cx="4033838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730" y="1189791"/>
            <a:ext cx="3759145" cy="2506097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85750" y="985755"/>
            <a:ext cx="410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Напольные светильники устанавливают на </a:t>
            </a:r>
            <a:r>
              <a:rPr lang="ru-RU" sz="1400" dirty="0" smtClean="0">
                <a:latin typeface="+mj-lt"/>
              </a:rPr>
              <a:t>полу.</a:t>
            </a:r>
            <a:endParaRPr lang="ru-RU" sz="14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50" y="1547735"/>
            <a:ext cx="4106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У современных торшеров можно менять высоту, у них имеются регуляторы яркости, что делает их удобными и практичными.</a:t>
            </a:r>
          </a:p>
        </p:txBody>
      </p:sp>
    </p:spTree>
    <p:extLst>
      <p:ext uri="{BB962C8B-B14F-4D97-AF65-F5344CB8AC3E}">
        <p14:creationId xmlns:p14="http://schemas.microsoft.com/office/powerpoint/2010/main" val="16250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Шинные (рельсовые) светильники</a:t>
            </a:r>
            <a:endParaRPr lang="ru-RU" sz="2400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8775" y="824897"/>
            <a:ext cx="3558801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730" y="1190232"/>
            <a:ext cx="3759145" cy="2505214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5750" y="985755"/>
            <a:ext cx="410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Они состоят из двух основных элементов: </a:t>
            </a:r>
            <a:r>
              <a:rPr lang="ru-RU" sz="1400" dirty="0" err="1">
                <a:latin typeface="+mj-lt"/>
              </a:rPr>
              <a:t>токонесущих</a:t>
            </a:r>
            <a:r>
              <a:rPr lang="ru-RU" sz="1400" dirty="0">
                <a:latin typeface="+mj-lt"/>
              </a:rPr>
              <a:t> шин и источников света, которые можно перемещать.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50" y="1762895"/>
            <a:ext cx="410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Такие светильники можно легко комбинировать в любую форму по принципу детского конструктора.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601" y="2806843"/>
            <a:ext cx="2921151" cy="1730502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Тросовые </a:t>
            </a:r>
            <a:r>
              <a:rPr lang="ru-RU" sz="2400" dirty="0">
                <a:latin typeface="+mj-lt"/>
              </a:rPr>
              <a:t>или струнные натяжные системы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5" y="824897"/>
            <a:ext cx="7001249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922" y="1190232"/>
            <a:ext cx="3758760" cy="2505214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750" y="985755"/>
            <a:ext cx="41068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Такое название осветительные системы получили из-за того, что в них электрический ток протекает по натянутым тросам, которые представлены в виде натянутых между двумя стенами одним или двумя проводами.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50" y="2623535"/>
            <a:ext cx="410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На каждом проводе с определённым интервалом размещаются светильники.</a:t>
            </a:r>
          </a:p>
        </p:txBody>
      </p:sp>
    </p:spTree>
    <p:extLst>
      <p:ext uri="{BB962C8B-B14F-4D97-AF65-F5344CB8AC3E}">
        <p14:creationId xmlns:p14="http://schemas.microsoft.com/office/powerpoint/2010/main" val="37028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Системы </a:t>
            </a:r>
            <a:r>
              <a:rPr lang="ru-RU" sz="2400" dirty="0">
                <a:latin typeface="+mj-lt"/>
              </a:rPr>
              <a:t>управления светом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8775" y="824897"/>
            <a:ext cx="4634566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8773" y="1064892"/>
            <a:ext cx="4033840" cy="746903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Выключатель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с одной или несколькими клавишами</a:t>
            </a:r>
            <a:endParaRPr lang="ru-RU" sz="1600" dirty="0"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151" y="2136232"/>
            <a:ext cx="2519083" cy="2519083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51385" y="1064891"/>
            <a:ext cx="4033840" cy="74880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 anchor="ctr" anchorCtr="1">
            <a:noAutofit/>
          </a:bodyPr>
          <a:lstStyle/>
          <a:p>
            <a:pPr algn="ctr"/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Диммеры</a:t>
            </a:r>
            <a:endParaRPr lang="ru-RU" sz="16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763" y="2136230"/>
            <a:ext cx="2519083" cy="2519083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6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Системы </a:t>
            </a:r>
            <a:r>
              <a:rPr lang="ru-RU" sz="2400" dirty="0">
                <a:latin typeface="+mj-lt"/>
              </a:rPr>
              <a:t>управления светом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8775" y="824897"/>
            <a:ext cx="4634566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8773" y="1064892"/>
            <a:ext cx="4033840" cy="74880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noAutofit/>
          </a:bodyPr>
          <a:lstStyle/>
          <a:p>
            <a:pPr algn="ctr"/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Системы </a:t>
            </a:r>
            <a:r>
              <a:rPr lang="ru-RU" sz="1500" dirty="0">
                <a:solidFill>
                  <a:srgbClr val="000000"/>
                </a:solidFill>
                <a:latin typeface="+mj-lt"/>
              </a:rPr>
              <a:t>управления света со встроенным датчиком движения</a:t>
            </a:r>
            <a:endParaRPr lang="ru-RU" sz="1500" dirty="0"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190" y="2136228"/>
            <a:ext cx="1991006" cy="1946761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51385" y="1064891"/>
            <a:ext cx="4033840" cy="74880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 anchor="ctr" anchorCtr="1">
            <a:noAutofit/>
          </a:bodyPr>
          <a:lstStyle/>
          <a:p>
            <a:pPr algn="ctr"/>
            <a:r>
              <a:rPr lang="ru-RU" sz="1500" dirty="0">
                <a:solidFill>
                  <a:srgbClr val="000000"/>
                </a:solidFill>
                <a:latin typeface="+mj-lt"/>
              </a:rPr>
              <a:t>Системы управления света со встроенным фотодатчиком дневного света</a:t>
            </a:r>
            <a:endParaRPr lang="ru-RU" sz="15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r="19886"/>
          <a:stretch/>
        </p:blipFill>
        <p:spPr bwMode="auto">
          <a:xfrm>
            <a:off x="5772801" y="2136227"/>
            <a:ext cx="1991007" cy="1946762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0" y="4251368"/>
            <a:ext cx="41627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Реагируют </a:t>
            </a:r>
            <a:r>
              <a:rPr lang="ru-RU" dirty="0"/>
              <a:t>на движение </a:t>
            </a:r>
            <a:r>
              <a:rPr lang="ru-RU" dirty="0" smtClean="0"/>
              <a:t>человека: </a:t>
            </a:r>
            <a:r>
              <a:rPr lang="ru-RU" dirty="0"/>
              <a:t>когда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кто-то </a:t>
            </a:r>
            <a:r>
              <a:rPr lang="ru-RU" dirty="0"/>
              <a:t>входит, свет автоматически </a:t>
            </a:r>
            <a:r>
              <a:rPr lang="ru-RU" dirty="0" smtClean="0"/>
              <a:t>включается.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81153" y="4251367"/>
            <a:ext cx="423023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Реагируют </a:t>
            </a:r>
            <a:r>
              <a:rPr lang="ru-RU" dirty="0"/>
              <a:t>на </a:t>
            </a:r>
            <a:r>
              <a:rPr lang="ru-RU" dirty="0" smtClean="0"/>
              <a:t>уровень освещённости: </a:t>
            </a:r>
            <a:r>
              <a:rPr lang="ru-RU" dirty="0"/>
              <a:t>когда </a:t>
            </a:r>
            <a:r>
              <a:rPr lang="ru-RU" dirty="0" smtClean="0"/>
              <a:t>темно, </a:t>
            </a:r>
            <a:r>
              <a:rPr lang="ru-RU" dirty="0"/>
              <a:t>светильники </a:t>
            </a:r>
            <a:r>
              <a:rPr lang="ru-RU" dirty="0" smtClean="0"/>
              <a:t>включаются, </a:t>
            </a:r>
            <a:r>
              <a:rPr lang="ru-RU" dirty="0"/>
              <a:t>когда </a:t>
            </a:r>
            <a:r>
              <a:rPr lang="ru-RU" dirty="0" smtClean="0"/>
              <a:t>светло </a:t>
            </a:r>
            <a:r>
              <a:rPr lang="ru-RU" dirty="0"/>
              <a:t>– отключаются.</a:t>
            </a:r>
          </a:p>
        </p:txBody>
      </p:sp>
    </p:spTree>
    <p:extLst>
      <p:ext uri="{BB962C8B-B14F-4D97-AF65-F5344CB8AC3E}">
        <p14:creationId xmlns:p14="http://schemas.microsoft.com/office/powerpoint/2010/main" val="15566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34" y="0"/>
            <a:ext cx="3858566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Типы </a:t>
            </a:r>
            <a:r>
              <a:rPr lang="ru-RU" sz="2400" dirty="0">
                <a:latin typeface="+mj-lt"/>
              </a:rPr>
              <a:t>освещения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8775" y="824897"/>
            <a:ext cx="2698190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8773" y="1070036"/>
            <a:ext cx="2917827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Общее (главное)</a:t>
            </a:r>
            <a:endParaRPr lang="ru-RU" sz="16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773" y="1812704"/>
            <a:ext cx="2917827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Местное</a:t>
            </a:r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772" y="2555863"/>
            <a:ext cx="2917827" cy="746903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Направленное (декоративное) </a:t>
            </a:r>
            <a:endParaRPr lang="ru-RU" sz="16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3646843"/>
            <a:ext cx="2917827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Комбинированное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3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Освещение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5" y="824897"/>
            <a:ext cx="1774825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24" y="1543832"/>
            <a:ext cx="2342706" cy="1620000"/>
          </a:xfrm>
          <a:prstGeom prst="rect">
            <a:avLst/>
          </a:prstGeom>
          <a:noFill/>
          <a:ln w="127000" cmpd="sng">
            <a:solidFill>
              <a:schemeClr val="tx1">
                <a:alpha val="1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000" y="1543832"/>
            <a:ext cx="2388206" cy="1620000"/>
          </a:xfrm>
          <a:prstGeom prst="rect">
            <a:avLst/>
          </a:prstGeom>
          <a:noFill/>
          <a:ln w="127000" cmpd="sng">
            <a:solidFill>
              <a:schemeClr val="tx1">
                <a:alpha val="1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50" y="960031"/>
            <a:ext cx="84994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К </a:t>
            </a:r>
            <a:r>
              <a:rPr lang="ru-RU" sz="1500" dirty="0"/>
              <a:t>планированию освещения квартиры нужно подходить максимально ответственно.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259"/>
          <a:stretch/>
        </p:blipFill>
        <p:spPr bwMode="auto">
          <a:xfrm>
            <a:off x="1949115" y="3011684"/>
            <a:ext cx="2334127" cy="1620000"/>
          </a:xfrm>
          <a:prstGeom prst="rect">
            <a:avLst/>
          </a:prstGeom>
          <a:noFill/>
          <a:ln w="127000" cmpd="sng">
            <a:solidFill>
              <a:schemeClr val="tx1">
                <a:alpha val="1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901" y="3011684"/>
            <a:ext cx="2160000" cy="1620000"/>
          </a:xfrm>
          <a:prstGeom prst="rect">
            <a:avLst/>
          </a:prstGeom>
          <a:noFill/>
          <a:ln w="127000" cmpd="sng">
            <a:solidFill>
              <a:schemeClr val="tx1">
                <a:alpha val="1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3385" y="1195546"/>
            <a:ext cx="4522836" cy="2997549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Типы </a:t>
            </a:r>
            <a:r>
              <a:rPr lang="ru-RU" sz="2400" dirty="0">
                <a:latin typeface="+mj-lt"/>
              </a:rPr>
              <a:t>освещения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8775" y="824897"/>
            <a:ext cx="2698190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8773" y="1070036"/>
            <a:ext cx="2917827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Общее (главное)</a:t>
            </a:r>
            <a:endParaRPr lang="ru-RU" sz="16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1718981"/>
            <a:ext cx="299085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Общее освещение равномерно наполняет всё пространство светом. </a:t>
            </a:r>
            <a:endParaRPr lang="ru-RU" sz="14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+mj-lt"/>
              </a:rPr>
              <a:t>Обычно </a:t>
            </a:r>
            <a:r>
              <a:rPr lang="ru-RU" sz="1400" dirty="0">
                <a:latin typeface="+mj-lt"/>
              </a:rPr>
              <a:t>это достигается потолочными, подвесными, встроенными светильниками, а также рельсовыми или тросовыми системами освещения.</a:t>
            </a:r>
          </a:p>
        </p:txBody>
      </p:sp>
    </p:spTree>
    <p:extLst>
      <p:ext uri="{BB962C8B-B14F-4D97-AF65-F5344CB8AC3E}">
        <p14:creationId xmlns:p14="http://schemas.microsoft.com/office/powerpoint/2010/main" val="408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3385" y="1190690"/>
            <a:ext cx="4522836" cy="2259835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Типы </a:t>
            </a:r>
            <a:r>
              <a:rPr lang="ru-RU" sz="2400" dirty="0">
                <a:latin typeface="+mj-lt"/>
              </a:rPr>
              <a:t>освещения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8775" y="824897"/>
            <a:ext cx="2698190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8773" y="1070036"/>
            <a:ext cx="2917827" cy="500682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Местное</a:t>
            </a:r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1718981"/>
            <a:ext cx="299085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Задача местного освещения — акцентировать внимание на каких-то определённых объектах или зонах. </a:t>
            </a:r>
            <a:endParaRPr lang="ru-RU" sz="14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+mj-lt"/>
              </a:rPr>
              <a:t>С этой задачей отлично справятся настенные, настольные, напольные,  </a:t>
            </a:r>
            <a:r>
              <a:rPr lang="ru-RU" sz="1400" dirty="0" smtClean="0">
                <a:latin typeface="+mj-lt"/>
              </a:rPr>
              <a:t>         а </a:t>
            </a:r>
            <a:r>
              <a:rPr lang="ru-RU" sz="1400" dirty="0">
                <a:latin typeface="+mj-lt"/>
              </a:rPr>
              <a:t>также подвесные светильники.</a:t>
            </a:r>
          </a:p>
        </p:txBody>
      </p:sp>
    </p:spTree>
    <p:extLst>
      <p:ext uri="{BB962C8B-B14F-4D97-AF65-F5344CB8AC3E}">
        <p14:creationId xmlns:p14="http://schemas.microsoft.com/office/powerpoint/2010/main" val="37692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8513" y="160046"/>
            <a:ext cx="3990338" cy="2493961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Типы </a:t>
            </a:r>
            <a:r>
              <a:rPr lang="ru-RU" sz="2400" dirty="0">
                <a:latin typeface="+mj-lt"/>
              </a:rPr>
              <a:t>освещения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8775" y="824897"/>
            <a:ext cx="2698190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2261" y="826529"/>
            <a:ext cx="2917827" cy="746903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Направленное (декоративное)</a:t>
            </a:r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1718981"/>
            <a:ext cx="2990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Направленное освещение необходимо для выделения какого-то одного объекта. </a:t>
            </a:r>
            <a:endParaRPr lang="ru-RU" sz="1400" dirty="0" smtClean="0"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11" y="2694320"/>
            <a:ext cx="1344961" cy="1080000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105" y="2694320"/>
            <a:ext cx="794848" cy="1080000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49" y="3997094"/>
            <a:ext cx="3533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Для этой цели подойдут небольшие прожекторы, встроенные светильники, рельсовые или тросовые системы.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026" y="2782262"/>
            <a:ext cx="3071465" cy="2303599"/>
          </a:xfrm>
          <a:prstGeom prst="rect">
            <a:avLst/>
          </a:prstGeom>
          <a:noFill/>
          <a:ln w="127000">
            <a:solidFill>
              <a:schemeClr val="tx1">
                <a:alpha val="1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Image0055"/>
          <p:cNvPicPr>
            <a:picLocks noChangeAspect="1" noChangeArrowheads="1"/>
          </p:cNvPicPr>
          <p:nvPr/>
        </p:nvPicPr>
        <p:blipFill>
          <a:blip r:embed="rId2" cstate="print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262" y="-91425"/>
            <a:ext cx="3929413" cy="533186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laxpost.ru/uploads/images/00/00/07/2015/09/13/5de3bc0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13" y="-900"/>
            <a:ext cx="3644487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Освещение</a:t>
            </a:r>
            <a:endParaRPr lang="ru-RU" sz="2400" dirty="0"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8775" y="824897"/>
            <a:ext cx="1774825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960031"/>
            <a:ext cx="410686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/>
              <a:t>При проектировании системы освещения жилого помещения во внимание необходимо </a:t>
            </a:r>
            <a:r>
              <a:rPr lang="ru-RU" sz="1600" dirty="0" smtClean="0"/>
              <a:t>принимать: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как </a:t>
            </a:r>
            <a:r>
              <a:rPr lang="ru-RU" sz="1600" dirty="0"/>
              <a:t>в помещение проникает естественный </a:t>
            </a:r>
            <a:r>
              <a:rPr lang="ru-RU" sz="1600" dirty="0" smtClean="0"/>
              <a:t>свет;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расположение мебели;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требования к освещённости </a:t>
            </a:r>
            <a:r>
              <a:rPr lang="ru-RU" sz="1600" dirty="0"/>
              <a:t>различных функциональных зон.</a:t>
            </a:r>
          </a:p>
        </p:txBody>
      </p:sp>
    </p:spTree>
    <p:extLst>
      <p:ext uri="{BB962C8B-B14F-4D97-AF65-F5344CB8AC3E}">
        <p14:creationId xmlns:p14="http://schemas.microsoft.com/office/powerpoint/2010/main" val="1889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Виды ламп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8775" y="853474"/>
            <a:ext cx="1819882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30093" y="1691198"/>
            <a:ext cx="1525685" cy="654570"/>
          </a:xfrm>
          <a:prstGeom prst="rect">
            <a:avLst/>
          </a:prstGeom>
          <a:noFill/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Лампы </a:t>
            </a:r>
            <a:r>
              <a:rPr lang="ru-RU" sz="1300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накаливания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37510" y="697430"/>
            <a:ext cx="1462076" cy="654570"/>
          </a:xfrm>
          <a:prstGeom prst="rect">
            <a:avLst/>
          </a:prstGeom>
          <a:noFill/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Галогенные </a:t>
            </a:r>
            <a:r>
              <a:rPr lang="ru-RU" sz="1300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лампы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21534" y="1065873"/>
            <a:ext cx="1819882" cy="654570"/>
          </a:xfrm>
          <a:prstGeom prst="rect">
            <a:avLst/>
          </a:prstGeom>
          <a:noFill/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Люминесцентные лампы</a:t>
            </a:r>
            <a:endParaRPr lang="ru-RU" sz="1300" dirty="0">
              <a:solidFill>
                <a:schemeClr val="bg1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46031" y="1815362"/>
            <a:ext cx="1819882" cy="654570"/>
          </a:xfrm>
          <a:prstGeom prst="rect">
            <a:avLst/>
          </a:prstGeom>
          <a:noFill/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Светодиодные лампы</a:t>
            </a:r>
            <a:endParaRPr lang="ru-RU" sz="1300" dirty="0">
              <a:solidFill>
                <a:schemeClr val="bg1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7646" y="2890845"/>
            <a:ext cx="1525685" cy="654570"/>
          </a:xfrm>
          <a:prstGeom prst="rect">
            <a:avLst/>
          </a:prstGeom>
          <a:noFill/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Лампы </a:t>
            </a:r>
            <a:r>
              <a:rPr lang="ru-RU" sz="1300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накаливания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65334" y="2821753"/>
            <a:ext cx="1462076" cy="654570"/>
          </a:xfrm>
          <a:prstGeom prst="rect">
            <a:avLst/>
          </a:prstGeom>
          <a:noFill/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Галогенные </a:t>
            </a:r>
            <a:r>
              <a:rPr lang="ru-RU" sz="1300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лампы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00269" y="1025916"/>
            <a:ext cx="1819882" cy="654570"/>
          </a:xfrm>
          <a:prstGeom prst="rect">
            <a:avLst/>
          </a:prstGeom>
          <a:noFill/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+mj-lt"/>
              </a:rPr>
              <a:t>Люминесцентные лампы</a:t>
            </a:r>
            <a:endParaRPr lang="ru-RU" sz="1300" dirty="0">
              <a:solidFill>
                <a:schemeClr val="bg1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3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owbird.com/data/images/2009/04/7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00" y="18350"/>
            <a:ext cx="3858300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Лампы накаливания</a:t>
            </a:r>
            <a:endParaRPr lang="ru-RU" sz="2400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8775" y="853474"/>
            <a:ext cx="337038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85750" y="2792682"/>
            <a:ext cx="465201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	В </a:t>
            </a:r>
            <a:r>
              <a:rPr lang="ru-RU" sz="1400" dirty="0"/>
              <a:t>качестве тела накала </a:t>
            </a:r>
            <a:r>
              <a:rPr lang="ru-RU" sz="1400" dirty="0" smtClean="0"/>
              <a:t>используется </a:t>
            </a:r>
            <a:r>
              <a:rPr lang="ru-RU" sz="1400" dirty="0"/>
              <a:t>спираль из тугоплавкого металла (вольфрама</a:t>
            </a:r>
            <a:r>
              <a:rPr lang="ru-RU" sz="1400" dirty="0" smtClean="0"/>
              <a:t>) </a:t>
            </a:r>
            <a:r>
              <a:rPr lang="ru-RU" sz="1400" dirty="0"/>
              <a:t>либо угольная нить. </a:t>
            </a:r>
            <a:endParaRPr lang="ru-RU" sz="1400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	Чтобы </a:t>
            </a:r>
            <a:r>
              <a:rPr lang="ru-RU" sz="1400" dirty="0"/>
              <a:t>не произошло окисление тела накала при контакте с воздухом, его помещают в </a:t>
            </a:r>
            <a:r>
              <a:rPr lang="ru-RU" sz="1400" dirty="0" err="1"/>
              <a:t>вакуумированную</a:t>
            </a:r>
            <a:r>
              <a:rPr lang="ru-RU" sz="1400" dirty="0"/>
              <a:t> колбу.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26" y="1167262"/>
            <a:ext cx="1847656" cy="1232017"/>
          </a:xfrm>
          <a:prstGeom prst="rect">
            <a:avLst/>
          </a:prstGeom>
          <a:noFill/>
          <a:ln w="127000" cmpd="sng">
            <a:solidFill>
              <a:schemeClr val="tx1">
                <a:alpha val="1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8774" y="4349676"/>
            <a:ext cx="450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	Такие </a:t>
            </a:r>
            <a:r>
              <a:rPr lang="ru-RU" sz="1400" dirty="0"/>
              <a:t>лампы излучают </a:t>
            </a:r>
            <a:r>
              <a:rPr lang="ru-RU" sz="1400" dirty="0" smtClean="0"/>
              <a:t>тёплый </a:t>
            </a:r>
            <a:r>
              <a:rPr lang="ru-RU" sz="1400" dirty="0"/>
              <a:t>желтоватый свет.</a:t>
            </a:r>
          </a:p>
        </p:txBody>
      </p:sp>
    </p:spTree>
    <p:extLst>
      <p:ext uri="{BB962C8B-B14F-4D97-AF65-F5344CB8AC3E}">
        <p14:creationId xmlns:p14="http://schemas.microsoft.com/office/powerpoint/2010/main" val="33536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50" y="1683710"/>
            <a:ext cx="4106863" cy="163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низкая цена; 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мгновенное </a:t>
            </a:r>
            <a:r>
              <a:rPr lang="ru-RU" sz="1600" dirty="0">
                <a:latin typeface="+mj-lt"/>
              </a:rPr>
              <a:t>зажигание при </a:t>
            </a:r>
            <a:r>
              <a:rPr lang="ru-RU" sz="1600" dirty="0" smtClean="0">
                <a:latin typeface="+mj-lt"/>
              </a:rPr>
              <a:t>включении; 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широкий </a:t>
            </a:r>
            <a:r>
              <a:rPr lang="ru-RU" sz="1600" dirty="0">
                <a:latin typeface="+mj-lt"/>
              </a:rPr>
              <a:t>диапазон мощностей </a:t>
            </a:r>
            <a:r>
              <a:rPr lang="ru-RU" sz="1600" dirty="0" smtClean="0">
                <a:latin typeface="+mj-lt"/>
              </a:rPr>
              <a:t>      15–300 Вт. </a:t>
            </a:r>
            <a:endParaRPr lang="ru-RU" sz="1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775" y="1069640"/>
            <a:ext cx="4033838" cy="53146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Достоинства</a:t>
            </a:r>
            <a:endParaRPr lang="ru-RU" sz="1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Лампы накаливания</a:t>
            </a:r>
            <a:endParaRPr lang="ru-RU" sz="2400" dirty="0"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8775" y="853474"/>
            <a:ext cx="337038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51388" y="1069640"/>
            <a:ext cx="4033838" cy="531460"/>
          </a:xfrm>
          <a:prstGeom prst="rect">
            <a:avLst/>
          </a:prstGeom>
          <a:solidFill>
            <a:srgbClr val="FFC000"/>
          </a:solidFill>
        </p:spPr>
        <p:txBody>
          <a:bodyPr wrap="square" lIns="126000" tIns="126000" rIns="126000" bIns="126000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Недостатки</a:t>
            </a:r>
            <a:endParaRPr lang="ru-RU" sz="1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3171" y="1683710"/>
            <a:ext cx="377266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200000"/>
            </a:pPr>
            <a:r>
              <a:rPr lang="ru-RU" sz="1600" dirty="0">
                <a:latin typeface="+mj-lt"/>
              </a:rPr>
              <a:t>большое потребление электроэнергии; </a:t>
            </a:r>
            <a:endParaRPr lang="ru-RU" sz="1600" dirty="0" smtClean="0">
              <a:latin typeface="+mj-lt"/>
            </a:endParaRPr>
          </a:p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200000"/>
            </a:pPr>
            <a:r>
              <a:rPr lang="ru-RU" sz="1600" dirty="0">
                <a:latin typeface="+mj-lt"/>
              </a:rPr>
              <a:t>небольшой срок службы; </a:t>
            </a:r>
            <a:endParaRPr lang="ru-RU" sz="1600" dirty="0" smtClean="0">
              <a:latin typeface="+mj-lt"/>
            </a:endParaRPr>
          </a:p>
          <a:p>
            <a:pPr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200000"/>
            </a:pPr>
            <a:r>
              <a:rPr lang="ru-RU" sz="1600" dirty="0">
                <a:latin typeface="+mj-lt"/>
              </a:rPr>
              <a:t>большая яркость самой лампы.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2" y="1715514"/>
            <a:ext cx="288000" cy="28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2" y="2370863"/>
            <a:ext cx="288000" cy="28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22" y="272494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358" y="0"/>
            <a:ext cx="4048642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Галогенные </a:t>
            </a:r>
            <a:r>
              <a:rPr lang="ru-RU" sz="2400" dirty="0">
                <a:latin typeface="+mj-lt"/>
              </a:rPr>
              <a:t>лампы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58775" y="853474"/>
            <a:ext cx="306823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5750" y="994676"/>
            <a:ext cx="410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/>
              <a:t>В колбу такой лампы помимо специальной смеси газов добавлен галоген – пары брома и йода.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012901" y="1483081"/>
            <a:ext cx="1756652" cy="2770744"/>
          </a:xfrm>
          <a:prstGeom prst="rect">
            <a:avLst/>
          </a:prstGeom>
          <a:noFill/>
          <a:ln w="127000" cmpd="sng">
            <a:solidFill>
              <a:schemeClr val="tx1">
                <a:alpha val="1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4003566"/>
            <a:ext cx="410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Галогенные лампы имеют </a:t>
            </a:r>
            <a:r>
              <a:rPr lang="ru-RU" sz="1400" dirty="0" smtClean="0"/>
              <a:t>насыщенный, яркий, </a:t>
            </a:r>
            <a:r>
              <a:rPr lang="ru-RU" sz="1400" dirty="0"/>
              <a:t>ровный свет, который максимально приближен к спектру солнечного света.</a:t>
            </a:r>
          </a:p>
        </p:txBody>
      </p:sp>
    </p:spTree>
    <p:extLst>
      <p:ext uri="{BB962C8B-B14F-4D97-AF65-F5344CB8AC3E}">
        <p14:creationId xmlns:p14="http://schemas.microsoft.com/office/powerpoint/2010/main" val="26721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8524" y="0"/>
            <a:ext cx="3315476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5750" y="276225"/>
            <a:ext cx="861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Люминесцентные лампы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5" y="853474"/>
            <a:ext cx="4101907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5750" y="885624"/>
            <a:ext cx="41068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	Колбу </a:t>
            </a:r>
            <a:r>
              <a:rPr lang="ru-RU" sz="1400" dirty="0"/>
              <a:t>такой лампы заполняет газ, который излучает свет благодаря электрическому разряду, проходящему через него и специальному веществу </a:t>
            </a:r>
            <a:r>
              <a:rPr lang="ru-RU" sz="1400" dirty="0" smtClean="0"/>
              <a:t>– люминофору</a:t>
            </a:r>
            <a:r>
              <a:rPr lang="ru-RU" sz="1400" dirty="0"/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95" y="3393423"/>
            <a:ext cx="2690392" cy="1260000"/>
          </a:xfrm>
          <a:prstGeom prst="rect">
            <a:avLst/>
          </a:prstGeom>
          <a:noFill/>
          <a:ln w="127000" cmpd="sng">
            <a:solidFill>
              <a:schemeClr val="tx1">
                <a:alpha val="1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5750" y="1977069"/>
            <a:ext cx="41068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Люминесцентные </a:t>
            </a:r>
            <a:r>
              <a:rPr lang="ru-RU" sz="1400" dirty="0"/>
              <a:t>лампы дают мягкий и рассеянный свет с различной цветовой температурой: </a:t>
            </a:r>
            <a:r>
              <a:rPr lang="ru-RU" sz="1400" dirty="0" smtClean="0"/>
              <a:t>с </a:t>
            </a:r>
            <a:r>
              <a:rPr lang="ru-RU" sz="1400" dirty="0"/>
              <a:t>холодным голубоватым оттенком, </a:t>
            </a:r>
            <a:r>
              <a:rPr lang="ru-RU" sz="1400" dirty="0" smtClean="0"/>
              <a:t>чисто </a:t>
            </a:r>
            <a:r>
              <a:rPr lang="ru-RU" sz="1400" dirty="0"/>
              <a:t>белого цвета или </a:t>
            </a:r>
            <a:r>
              <a:rPr lang="ru-RU" sz="1400" dirty="0" smtClean="0"/>
              <a:t>с </a:t>
            </a:r>
            <a:r>
              <a:rPr lang="ru-RU" sz="1400" dirty="0"/>
              <a:t>тёплым розовым оттенком.</a:t>
            </a:r>
          </a:p>
        </p:txBody>
      </p:sp>
    </p:spTree>
    <p:extLst>
      <p:ext uri="{BB962C8B-B14F-4D97-AF65-F5344CB8AC3E}">
        <p14:creationId xmlns:p14="http://schemas.microsoft.com/office/powerpoint/2010/main" val="10067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2908</TotalTime>
  <Words>735</Words>
  <Application>Microsoft Office PowerPoint</Application>
  <PresentationFormat>Экран (16:9)</PresentationFormat>
  <Paragraphs>138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Open Sans</vt:lpstr>
      <vt:lpstr>Wingdings</vt:lpstr>
      <vt:lpstr>Roboto Slab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341</cp:revision>
  <dcterms:created xsi:type="dcterms:W3CDTF">2015-12-14T06:35:07Z</dcterms:created>
  <dcterms:modified xsi:type="dcterms:W3CDTF">2022-09-10T01:20:07Z</dcterms:modified>
</cp:coreProperties>
</file>