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4" r:id="rId7"/>
    <p:sldId id="267" r:id="rId8"/>
    <p:sldId id="268" r:id="rId9"/>
    <p:sldId id="261" r:id="rId10"/>
    <p:sldId id="265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0EA56D0-3EF5-4349-8FC4-D6C77679503D}">
          <p14:sldIdLst>
            <p14:sldId id="256"/>
            <p14:sldId id="257"/>
            <p14:sldId id="258"/>
            <p14:sldId id="266"/>
            <p14:sldId id="260"/>
            <p14:sldId id="264"/>
            <p14:sldId id="267"/>
            <p14:sldId id="268"/>
            <p14:sldId id="261"/>
            <p14:sldId id="265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20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FA29-B5C6-4656-8E3F-56669C5ADF6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7E5F-79DD-4D5A-810C-F402F1D84B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79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FA29-B5C6-4656-8E3F-56669C5ADF6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7E5F-79DD-4D5A-810C-F402F1D84B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99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FA29-B5C6-4656-8E3F-56669C5ADF6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7E5F-79DD-4D5A-810C-F402F1D84B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76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FA29-B5C6-4656-8E3F-56669C5ADF6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7E5F-79DD-4D5A-810C-F402F1D84B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37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FA29-B5C6-4656-8E3F-56669C5ADF6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7E5F-79DD-4D5A-810C-F402F1D84B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12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FA29-B5C6-4656-8E3F-56669C5ADF6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7E5F-79DD-4D5A-810C-F402F1D84B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69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FA29-B5C6-4656-8E3F-56669C5ADF6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7E5F-79DD-4D5A-810C-F402F1D84B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322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FA29-B5C6-4656-8E3F-56669C5ADF6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7E5F-79DD-4D5A-810C-F402F1D84B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92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FA29-B5C6-4656-8E3F-56669C5ADF6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7E5F-79DD-4D5A-810C-F402F1D84B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8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FA29-B5C6-4656-8E3F-56669C5ADF6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7E5F-79DD-4D5A-810C-F402F1D84B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06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FA29-B5C6-4656-8E3F-56669C5ADF6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7E5F-79DD-4D5A-810C-F402F1D84B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27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6FA29-B5C6-4656-8E3F-56669C5ADF6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C7E5F-79DD-4D5A-810C-F402F1D84B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44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budu5.com/manual/chapter/1145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budu5.com/manual/chapter/114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budu5.com/manual/chapter/1126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budu5.com/manual/chapter/1145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budu5.com/manual/chapter/1146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budu5.com/manual/chapter/114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Родительское собрание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1 класс «Б»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7360" y="2738785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Знакомство с учебными требованиями по основным предметам 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45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Окружающий мир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ru-RU" b="1" u="sng" dirty="0" smtClean="0"/>
              <a:t>К концу учебного года учащиеся должны уметь:</a:t>
            </a:r>
            <a:endParaRPr lang="ru-RU" b="1" dirty="0" smtClean="0"/>
          </a:p>
          <a:p>
            <a:pPr lvl="0"/>
            <a:r>
              <a:rPr lang="ru-RU" dirty="0" smtClean="0"/>
              <a:t>различать объекты живой и неживой природы;</a:t>
            </a:r>
          </a:p>
          <a:p>
            <a:pPr lvl="0"/>
            <a:r>
              <a:rPr lang="ru-RU" dirty="0" smtClean="0"/>
              <a:t>различать изученные группы растений и животных (по нескольку представителей каждой группы);</a:t>
            </a:r>
          </a:p>
          <a:p>
            <a:pPr lvl="0"/>
            <a:r>
              <a:rPr lang="ru-RU" dirty="0" smtClean="0"/>
              <a:t>вести наблюдения в природе под руководством учителя;</a:t>
            </a:r>
          </a:p>
          <a:p>
            <a:pPr lvl="0"/>
            <a:r>
              <a:rPr lang="ru-RU" dirty="0" smtClean="0"/>
              <a:t>объяснять какое значение имеет природа для жизни людей;</a:t>
            </a:r>
          </a:p>
          <a:p>
            <a:pPr lvl="0"/>
            <a:r>
              <a:rPr lang="ru-RU" dirty="0" smtClean="0"/>
              <a:t>различать время и времена года; изученные растения и животные;</a:t>
            </a:r>
          </a:p>
          <a:p>
            <a:pPr lvl="0"/>
            <a:r>
              <a:rPr lang="ru-RU" dirty="0" smtClean="0"/>
              <a:t>различать цвета радуги, звук и свет;</a:t>
            </a:r>
          </a:p>
          <a:p>
            <a:pPr lvl="0"/>
            <a:r>
              <a:rPr lang="ru-RU" dirty="0" smtClean="0"/>
              <a:t>различать изученные группы растений и животных;</a:t>
            </a:r>
          </a:p>
          <a:p>
            <a:pPr lvl="0"/>
            <a:r>
              <a:rPr lang="ru-RU" dirty="0" smtClean="0"/>
              <a:t>выполнять правила личной гигиены;</a:t>
            </a:r>
          </a:p>
          <a:p>
            <a:pPr lvl="0"/>
            <a:r>
              <a:rPr lang="ru-RU" dirty="0" smtClean="0"/>
              <a:t>соблюдать правила поведения в природе;</a:t>
            </a:r>
          </a:p>
          <a:p>
            <a:pPr lvl="0"/>
            <a:r>
              <a:rPr lang="ru-RU" dirty="0" smtClean="0"/>
              <a:t>устанавливать связь между  поведением людей и состоянием окружающего мира.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191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/>
              <a:t>1. Задачи на нахождение </a:t>
            </a:r>
            <a:r>
              <a:rPr lang="ru-RU" i="1" u="sng" dirty="0">
                <a:hlinkClick r:id="rId2" tooltip="Сложение "/>
              </a:rPr>
              <a:t>суммы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5"/>
            <a:ext cx="8229600" cy="17281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В вопросе задач такого типа всегда есть </a:t>
            </a:r>
            <a:r>
              <a:rPr lang="ru-RU" b="1" dirty="0"/>
              <a:t>"Сколько всего?"</a:t>
            </a:r>
            <a:endParaRPr lang="ru-RU" dirty="0"/>
          </a:p>
          <a:p>
            <a:r>
              <a:rPr lang="ru-RU" i="1" dirty="0"/>
              <a:t>На школьном участке ребята посадили 7 лип и 4 клёна.</a:t>
            </a:r>
            <a:r>
              <a:rPr lang="ru-RU" b="1" dirty="0"/>
              <a:t> </a:t>
            </a:r>
            <a:endParaRPr lang="ru-RU" dirty="0"/>
          </a:p>
          <a:p>
            <a:r>
              <a:rPr lang="ru-RU" b="1" dirty="0"/>
              <a:t>Сколько всего деревьев посадили ребята?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s://budu5.com/files/panelimage/0/22000/0/22581.jpg?lastmod=152218599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36912"/>
            <a:ext cx="5909696" cy="2736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925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/>
              <a:t>2. Задачи на нахождение остатка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9"/>
            <a:ext cx="8229600" cy="165618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вопросе</a:t>
            </a:r>
            <a:r>
              <a:rPr lang="ru-RU" b="1" dirty="0"/>
              <a:t> "Сколько ... осталось?"</a:t>
            </a:r>
            <a:endParaRPr lang="ru-RU" dirty="0"/>
          </a:p>
          <a:p>
            <a:r>
              <a:rPr lang="ru-RU" i="1" dirty="0"/>
              <a:t>Мама с Юлей посадили 7 кустов смородины. Затем они полили 4 куста. </a:t>
            </a:r>
            <a:endParaRPr lang="ru-RU" dirty="0"/>
          </a:p>
          <a:p>
            <a:r>
              <a:rPr lang="ru-RU" b="1" dirty="0"/>
              <a:t>Сколько кустов смородины осталось полить?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s://budu5.com/files/panelimage/0/22000/0/22583.jpg?lastmod=152218664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0654"/>
            <a:ext cx="7632848" cy="33206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194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417" y="1412776"/>
            <a:ext cx="8229600" cy="14687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</a:t>
            </a:r>
            <a:r>
              <a:rPr lang="ru-RU" dirty="0"/>
              <a:t>условии </a:t>
            </a:r>
            <a:r>
              <a:rPr lang="ru-RU" b="1" dirty="0"/>
              <a:t>"на ... больше"</a:t>
            </a:r>
            <a:endParaRPr lang="ru-RU" dirty="0"/>
          </a:p>
          <a:p>
            <a:r>
              <a:rPr lang="ru-RU" i="1" dirty="0"/>
              <a:t>Папа с Володей собирали грибы. Папа нашёл 8 грибов, а Володя на 3 гриба больше.</a:t>
            </a:r>
            <a:endParaRPr lang="ru-RU" dirty="0"/>
          </a:p>
          <a:p>
            <a:r>
              <a:rPr lang="ru-RU" b="1" dirty="0"/>
              <a:t>Сколько грибов нашёл Володя?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s://budu5.com/files/panelimage/0/22000/0/22587.jpg?lastmod=152218542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09" y="3212976"/>
            <a:ext cx="7488832" cy="259228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79900" y="279"/>
            <a:ext cx="8196555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i="1" u="sng" dirty="0">
                <a:solidFill>
                  <a:prstClr val="black"/>
                </a:solidFill>
                <a:ea typeface="+mj-ea"/>
                <a:cs typeface="+mj-cs"/>
              </a:rPr>
              <a:t>3. Задачи на увеличение </a:t>
            </a:r>
            <a:r>
              <a:rPr lang="ru-RU" sz="4400" i="1" u="sng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ru-RU" sz="4400" i="1" u="sng" dirty="0">
                <a:solidFill>
                  <a:prstClr val="black"/>
                </a:solidFill>
                <a:ea typeface="+mj-ea"/>
                <a:cs typeface="+mj-cs"/>
              </a:rPr>
              <a:t>числа на несколько единиц</a:t>
            </a:r>
            <a:r>
              <a:rPr lang="ru-RU" sz="4400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sz="4400" dirty="0">
                <a:solidFill>
                  <a:prstClr val="black"/>
                </a:solidFill>
                <a:ea typeface="+mj-ea"/>
                <a:cs typeface="+mj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14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u="sng" dirty="0"/>
              <a:t>3. Задачи </a:t>
            </a:r>
            <a:r>
              <a:rPr lang="ru-RU" i="1" u="sng" dirty="0">
                <a:hlinkClick r:id="rId2" tooltip="Уменьшить на… Увеличить на…"/>
              </a:rPr>
              <a:t>на </a:t>
            </a:r>
            <a:r>
              <a:rPr lang="ru-RU" i="1" u="sng" dirty="0" smtClean="0">
                <a:hlinkClick r:id="rId2" tooltip="Уменьшить на… Увеличить на…"/>
              </a:rPr>
              <a:t> </a:t>
            </a:r>
            <a:r>
              <a:rPr lang="ru-RU" i="1" u="sng" dirty="0">
                <a:hlinkClick r:id="rId2" tooltip="Уменьшить на… Увеличить на…"/>
              </a:rPr>
              <a:t>уменьшение</a:t>
            </a:r>
            <a:r>
              <a:rPr lang="ru-RU" i="1" u="sng" dirty="0"/>
              <a:t> числа на несколько единиц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7"/>
            <a:ext cx="8229600" cy="1440159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 условии </a:t>
            </a:r>
            <a:r>
              <a:rPr lang="ru-RU" b="1" dirty="0"/>
              <a:t>"на ... меньше"</a:t>
            </a:r>
            <a:endParaRPr lang="ru-RU" dirty="0"/>
          </a:p>
          <a:p>
            <a:r>
              <a:rPr lang="ru-RU" i="1" dirty="0"/>
              <a:t>У Ани было 10 рублей, а у Оли на 2 рубля меньше. </a:t>
            </a:r>
            <a:endParaRPr lang="ru-RU" dirty="0"/>
          </a:p>
          <a:p>
            <a:r>
              <a:rPr lang="ru-RU" b="1" dirty="0"/>
              <a:t>Сколько денег было у Оли?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s://budu5.com/files/panelimage/0/22000/0/22588.jpg?lastmod=152218536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96952"/>
            <a:ext cx="7776864" cy="26409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168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i="1" u="sng" dirty="0"/>
              <a:t>4. Задачи на разностное </a:t>
            </a:r>
            <a:r>
              <a:rPr lang="ru-RU" i="1" u="sng" dirty="0" smtClean="0"/>
              <a:t>сравнение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725" y="1145412"/>
            <a:ext cx="8229600" cy="136815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 вопросе </a:t>
            </a:r>
            <a:r>
              <a:rPr lang="ru-RU" b="1" u="sng" dirty="0">
                <a:hlinkClick r:id="rId2" tooltip="На сколько больше? На сколько меньше?"/>
              </a:rPr>
              <a:t>"На сколько больше...?"</a:t>
            </a:r>
            <a:endParaRPr lang="ru-RU" dirty="0"/>
          </a:p>
          <a:p>
            <a:r>
              <a:rPr lang="ru-RU" i="1" dirty="0"/>
              <a:t>Краски стоят 15 рублей, а альбом 8 рублей</a:t>
            </a:r>
            <a:r>
              <a:rPr lang="ru-RU" dirty="0"/>
              <a:t>.</a:t>
            </a:r>
          </a:p>
          <a:p>
            <a:r>
              <a:rPr lang="ru-RU" b="1" dirty="0"/>
              <a:t>На сколько рублей краски дороже альбома?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s://budu5.com/files/panelimage/0/22000/0/22580.jpg?lastmod=152218593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13564"/>
            <a:ext cx="6984776" cy="29523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с одним вырезанным скругленным углом 4"/>
          <p:cNvSpPr/>
          <p:nvPr/>
        </p:nvSpPr>
        <p:spPr>
          <a:xfrm>
            <a:off x="4473525" y="3093893"/>
            <a:ext cx="2808312" cy="457200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На - ?р.</a:t>
            </a:r>
          </a:p>
        </p:txBody>
      </p:sp>
    </p:spTree>
    <p:extLst>
      <p:ext uri="{BB962C8B-B14F-4D97-AF65-F5344CB8AC3E}">
        <p14:creationId xmlns:p14="http://schemas.microsoft.com/office/powerpoint/2010/main" val="116186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i="1" u="sng" dirty="0"/>
              <a:t>4. Задачи на разностное сравнение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1828800"/>
          </a:xfrm>
        </p:spPr>
        <p:txBody>
          <a:bodyPr/>
          <a:lstStyle/>
          <a:p>
            <a:r>
              <a:rPr lang="ru-RU" dirty="0"/>
              <a:t>"На сколько меньше...?"</a:t>
            </a:r>
          </a:p>
          <a:p>
            <a:r>
              <a:rPr lang="ru-RU" i="1" dirty="0"/>
              <a:t>Дыня весит 3 кг, а арбуз 7 кг.</a:t>
            </a:r>
            <a:endParaRPr lang="ru-RU" dirty="0"/>
          </a:p>
          <a:p>
            <a:r>
              <a:rPr lang="ru-RU" b="1" dirty="0"/>
              <a:t>На сколько кг дыня легче арбуза?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s://budu5.com/files/panelimage/0/22000/0/22589.jpg?lastmod=152218529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86" y="2636912"/>
            <a:ext cx="7560839" cy="326500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с одним вырезанным скругленным углом 4"/>
          <p:cNvSpPr/>
          <p:nvPr/>
        </p:nvSpPr>
        <p:spPr>
          <a:xfrm>
            <a:off x="4067944" y="3140968"/>
            <a:ext cx="3744416" cy="638725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На - ?р.</a:t>
            </a:r>
          </a:p>
        </p:txBody>
      </p:sp>
    </p:spTree>
    <p:extLst>
      <p:ext uri="{BB962C8B-B14F-4D97-AF65-F5344CB8AC3E}">
        <p14:creationId xmlns:p14="http://schemas.microsoft.com/office/powerpoint/2010/main" val="406996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/>
              <a:t>5. Задачи на нахождение неизвестного </a:t>
            </a:r>
            <a:r>
              <a:rPr lang="ru-RU" i="1" u="sng" dirty="0">
                <a:hlinkClick r:id="rId2" tooltip="Сложение "/>
              </a:rPr>
              <a:t>слагаемого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9"/>
            <a:ext cx="8136904" cy="165618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</a:t>
            </a:r>
            <a:r>
              <a:rPr lang="ru-RU" dirty="0"/>
              <a:t>условии "Было...Стало..."</a:t>
            </a:r>
          </a:p>
          <a:p>
            <a:r>
              <a:rPr lang="ru-RU" dirty="0"/>
              <a:t>В вопросе </a:t>
            </a:r>
            <a:r>
              <a:rPr lang="ru-RU" b="1" dirty="0"/>
              <a:t>"Сколько добавили?"</a:t>
            </a:r>
            <a:endParaRPr lang="ru-RU" dirty="0"/>
          </a:p>
          <a:p>
            <a:r>
              <a:rPr lang="ru-RU" i="1" dirty="0"/>
              <a:t>У Саши было 4 карандаша. Когда ему купили еще несколько карандашей, у него их стало 9.</a:t>
            </a:r>
            <a:endParaRPr lang="ru-RU" dirty="0"/>
          </a:p>
          <a:p>
            <a:r>
              <a:rPr lang="ru-RU" b="1" dirty="0"/>
              <a:t>Сколько карандашей купили Саше?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s://budu5.com/files/panelimage/0/22000/0/2260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68960"/>
            <a:ext cx="6408712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19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/>
              <a:t>6. Задачи на нахождение неизвестного </a:t>
            </a:r>
            <a:r>
              <a:rPr lang="ru-RU" i="1" u="sng" dirty="0">
                <a:hlinkClick r:id="rId2" tooltip="Вычитание"/>
              </a:rPr>
              <a:t>вычитаемого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182880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В условии "Было... Осталось..."</a:t>
            </a:r>
          </a:p>
          <a:p>
            <a:r>
              <a:rPr lang="ru-RU" dirty="0"/>
              <a:t>В вопросе </a:t>
            </a:r>
            <a:r>
              <a:rPr lang="ru-RU" b="1" dirty="0"/>
              <a:t>"Сколько уехало?"</a:t>
            </a:r>
            <a:endParaRPr lang="ru-RU" dirty="0"/>
          </a:p>
          <a:p>
            <a:r>
              <a:rPr lang="ru-RU" dirty="0"/>
              <a:t>                  </a:t>
            </a:r>
            <a:r>
              <a:rPr lang="ru-RU" b="1" dirty="0"/>
              <a:t>"Сколько человек вышло?"</a:t>
            </a:r>
            <a:endParaRPr lang="ru-RU" dirty="0"/>
          </a:p>
          <a:p>
            <a:r>
              <a:rPr lang="ru-RU" i="1" dirty="0"/>
              <a:t>В гараже было 9 машин. Когда несколько машин уехало, в гараже осталось 5 машин.</a:t>
            </a:r>
            <a:endParaRPr lang="ru-RU" dirty="0"/>
          </a:p>
          <a:p>
            <a:r>
              <a:rPr lang="ru-RU" b="1" dirty="0"/>
              <a:t>Сколько машин уехало?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s://budu5.com/files/panelimage/0/22000/0/22605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40968"/>
            <a:ext cx="6264696" cy="3024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729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/>
              <a:t>7. Задачи на нахождение неизвестного </a:t>
            </a:r>
            <a:r>
              <a:rPr lang="ru-RU" i="1" u="sng" dirty="0">
                <a:hlinkClick r:id="rId2" tooltip="Вычитание"/>
              </a:rPr>
              <a:t>уменьшаемого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1900807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условии "Убрали... Осталось..."</a:t>
            </a:r>
          </a:p>
          <a:p>
            <a:r>
              <a:rPr lang="ru-RU" dirty="0"/>
              <a:t>В вопросе </a:t>
            </a:r>
            <a:r>
              <a:rPr lang="ru-RU" b="1" dirty="0"/>
              <a:t>"Сколько было сначала?"</a:t>
            </a:r>
            <a:r>
              <a:rPr lang="ru-RU" dirty="0"/>
              <a:t>   </a:t>
            </a:r>
          </a:p>
          <a:p>
            <a:r>
              <a:rPr lang="ru-RU" i="1" dirty="0"/>
              <a:t>После того, как Дима отдал 2 свои машинки младшему брату, у него осталось 6 машинок.</a:t>
            </a:r>
            <a:endParaRPr lang="ru-RU" dirty="0"/>
          </a:p>
          <a:p>
            <a:r>
              <a:rPr lang="ru-RU" b="1" dirty="0"/>
              <a:t>Сколько машинок было у Димы сначала?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s://budu5.com/files/panelimage/0/22000/0/2261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84984"/>
            <a:ext cx="6408712" cy="2403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043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ЧТО ДОЛЖЕН ЗНАТЬ И УМЕТЬ УЧЕНИК В КОНЦЕ ПЕРВОГО </a:t>
            </a:r>
            <a:r>
              <a:rPr lang="ru-RU" b="1" dirty="0" smtClean="0"/>
              <a:t>КЛАССА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Памятка для учеников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 </a:t>
            </a:r>
            <a:r>
              <a:rPr lang="ru-RU" b="1" dirty="0"/>
              <a:t>их </a:t>
            </a:r>
            <a:r>
              <a:rPr lang="ru-RU" b="1" dirty="0" smtClean="0"/>
              <a:t>родителей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068960"/>
            <a:ext cx="76328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должен внимательно слушать или самостоятельно читать инструкцию (задание), чётко его выполнять и уметь делать самопроверку.</a:t>
            </a:r>
          </a:p>
        </p:txBody>
      </p:sp>
    </p:spTree>
    <p:extLst>
      <p:ext uri="{BB962C8B-B14F-4D97-AF65-F5344CB8AC3E}">
        <p14:creationId xmlns:p14="http://schemas.microsoft.com/office/powerpoint/2010/main" val="258719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Задачи в 2 и 3 </a:t>
            </a:r>
            <a:r>
              <a:rPr lang="ru-RU" b="1" dirty="0" smtClean="0"/>
              <a:t>действия</a:t>
            </a:r>
            <a:br>
              <a:rPr lang="ru-RU" b="1" dirty="0" smtClean="0"/>
            </a:br>
            <a:r>
              <a:rPr lang="ru-RU" i="1" u="sng" dirty="0"/>
              <a:t>Первый вид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201622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Бабушка испекла пончики и разложила их по тарелкам. На первую тарелку она положила 5 пончиков, а на вторую на вторую на 2 пончика меньше.</a:t>
            </a:r>
          </a:p>
          <a:p>
            <a:r>
              <a:rPr lang="ru-RU" b="1" dirty="0"/>
              <a:t>Сколько всего пончиков испекла бабушка?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s://budu5.com/files/panelimage/0/22000/0/22585.jpg?lastmod=152218574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56992"/>
            <a:ext cx="6696744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3880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i="1" u="sng" dirty="0"/>
              <a:t>Второй вид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7"/>
            <a:ext cx="8229600" cy="2376264"/>
          </a:xfrm>
        </p:spPr>
        <p:txBody>
          <a:bodyPr/>
          <a:lstStyle/>
          <a:p>
            <a:r>
              <a:rPr lang="ru-RU" dirty="0"/>
              <a:t>В классе два маленьких аквариума. В первом аквариуме 4 рыбки, а во втором - на 2 рыбки больше.</a:t>
            </a:r>
          </a:p>
          <a:p>
            <a:r>
              <a:rPr lang="ru-RU" b="1" dirty="0"/>
              <a:t>Сколько рыбок в двух аквариумах?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s://budu5.com/files/panelimage/0/22000/0/22586.jpg?lastmod=15221856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6840760" cy="2952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9430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FF0000"/>
                </a:solidFill>
              </a:rPr>
              <a:t>Обучение </a:t>
            </a:r>
            <a:r>
              <a:rPr lang="ru-RU" b="1" u="sng" dirty="0" smtClean="0">
                <a:solidFill>
                  <a:srgbClr val="FF0000"/>
                </a:solidFill>
              </a:rPr>
              <a:t>грамоте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217024" cy="6696744"/>
          </a:xfrm>
        </p:spPr>
        <p:txBody>
          <a:bodyPr>
            <a:normAutofit/>
          </a:bodyPr>
          <a:lstStyle/>
          <a:p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должны знать:</a:t>
            </a: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звуки и буквы русского языка, осознавать их основные различия.</a:t>
            </a:r>
          </a:p>
          <a:p>
            <a:endParaRPr lang="ru-RU" sz="1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уметь: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вычленять отдельные звуки в словах, определять их последовательность;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гласные и согласные звуки и буквы, их обозначающие;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называть мягкие и твердые звуки в слове и вне слова;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знать способы их буквенного обозначения;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обозначать на письме мягкость согласных звуков гласными буквами и мягким знаком;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место ударения в слове;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вычленять слова из предложений;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четко, без искажений писать строчные и заглавные буквы, их соединения в слогах и словах;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списывать слова и предложения, написанные печатным и рукописным шрифтом;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 писать под диктовку слова, предложения из 3-5 слов, написание которых не расходится с произношением;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употреблять большую букву в начале, точку в конце предложения;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устно составлять 3-5 предложений на определенную тему;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знать гигиенические правила письма;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писать формы букв и соединения между ними;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уметь правильно прочитать слово орфографически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офроэпически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37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FF0000"/>
                </a:solidFill>
              </a:rPr>
              <a:t>Литературное чтение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640960" cy="568863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• Навык чтения 2 полугодие: правильное, плавное слоговое чтение с элементами чтения целыми словами небольших текстов со всеми буквами алфавита. Ориентировочный темп чтения незнакомого текста не ниже </a:t>
            </a:r>
            <a:r>
              <a:rPr lang="ru-RU" dirty="0" smtClean="0"/>
              <a:t>40 - 45 </a:t>
            </a:r>
            <a:r>
              <a:rPr lang="ru-RU" dirty="0"/>
              <a:t>слов в минуту. Соблюдение пауз, отделяющих одно предложение от другого.</a:t>
            </a:r>
          </a:p>
          <a:p>
            <a:r>
              <a:rPr lang="ru-RU" dirty="0"/>
              <a:t>• Ответы на вопросы по содержанию прочитанного;</a:t>
            </a:r>
          </a:p>
          <a:p>
            <a:r>
              <a:rPr lang="ru-RU" dirty="0"/>
              <a:t>• Подробный пересказ текста;</a:t>
            </a:r>
          </a:p>
          <a:p>
            <a:r>
              <a:rPr lang="ru-RU" dirty="0"/>
              <a:t>• Составление устного рассказа по картинке;</a:t>
            </a:r>
          </a:p>
          <a:p>
            <a:r>
              <a:rPr lang="ru-RU" dirty="0"/>
              <a:t>• Заучивание наизусть небольших стихотворений;</a:t>
            </a:r>
          </a:p>
          <a:p>
            <a:r>
              <a:rPr lang="ru-RU" dirty="0"/>
              <a:t>• Высказывание своего отношения к героям прочитанных произведений;</a:t>
            </a:r>
          </a:p>
          <a:p>
            <a:r>
              <a:rPr lang="ru-RU" dirty="0"/>
              <a:t>• Соотнесение авторов, названий и героев прочитанных произведений;</a:t>
            </a:r>
          </a:p>
          <a:p>
            <a:r>
              <a:rPr lang="ru-RU" dirty="0"/>
              <a:t>• Умения различать рассказы, сказки, стихотворения, </a:t>
            </a:r>
            <a:r>
              <a:rPr lang="ru-RU" dirty="0" err="1"/>
              <a:t>потешки</a:t>
            </a:r>
            <a:r>
              <a:rPr lang="ru-RU" dirty="0"/>
              <a:t> и т.п.;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105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FF0000"/>
                </a:solidFill>
              </a:rPr>
              <a:t>Русский </a:t>
            </a:r>
            <a:r>
              <a:rPr lang="ru-RU" b="1" u="sng" dirty="0" smtClean="0">
                <a:solidFill>
                  <a:srgbClr val="FF0000"/>
                </a:solidFill>
              </a:rPr>
              <a:t>язык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352928" cy="6120680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sz="3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изучения русского языка в 1 классе ученик должен знать/понимать:</a:t>
            </a: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предложений по цели высказывания (без терминологии) и эмоциональной окраске, предложения восклицательные и невосклицательные по интонации;</a:t>
            </a: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предложений на письме;</a:t>
            </a: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 близких детям по тематике пословиц и поговорок;</a:t>
            </a: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слова, называющие предмет, действие предмета и признак предмета;</a:t>
            </a: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различие между звуками и буквами, гласные и согласные звуки и буквы. их обозначающие;</a:t>
            </a: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 [й] и буква й;</a:t>
            </a: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слогообразующую роль гласного звука в слове, деление слова на слоги;</a:t>
            </a: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гласные ударные и безударные;</a:t>
            </a: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согласные твёрдые и мягкие, обозначение мягкости согласных на письме;</a:t>
            </a: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согласные только твёрдые, только мягкие;</a:t>
            </a: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согласные, парные по звонкости и глухости;</a:t>
            </a: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количества звуков и букв в таких словах, как мел, мель, яма, ель;</a:t>
            </a: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приобретённые знания и умения в практической деятельности и повседневной жизни для</a:t>
            </a: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33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Русский язык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568952" cy="5904656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передачи в устной речи эмоциональной окраски предложений и выбора интонации, соответствующей речевой ситуации;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соблюдения орфоэпических норм (норм литературного произношения) в наиболее употребительных словах;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оформления на письме предложений, различных по цели высказывания и эмоциональной окраске; правильного употребления знаков препинания в конце предложения; правильного употребления прописной буквы в начале предложения;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деления слов на слоги;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определения ударного слога в слове;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использования прописной буквы в именах собственных;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написания слов с сочетаниями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ши,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ща, чу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чк-чн-чт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обозначения в словах мягкости согласных звуков на письме;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правильного написания слов типа пень, яма;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правописания слов с непроверяемыми орфограммами;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чёткого, без искажений написания строчных и прописных букв, соединений, слов;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правильного списывания слов и предложений, написанных печатным и рукописным шрифтом;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письма под диктовку текстов (20-27 слов) с известными орфограммами и знаками препинания;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устного составления текста из 3-5 предложений, разных по цели высказывания, на определённую тему.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3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Математика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6192688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Ребёнок должен знать последовательность чисел от 0 до 20, уметь называть последующее и предыдущее число.</a:t>
            </a:r>
          </a:p>
          <a:p>
            <a:r>
              <a:rPr lang="ru-RU" dirty="0"/>
              <a:t>Иметь понятие об однозначных и двузначных числах.</a:t>
            </a:r>
          </a:p>
          <a:p>
            <a:r>
              <a:rPr lang="ru-RU" dirty="0"/>
              <a:t>Двузначные числа состоят из десятков и единиц.</a:t>
            </a:r>
          </a:p>
          <a:p>
            <a:r>
              <a:rPr lang="ru-RU" dirty="0"/>
              <a:t>Хорошо уметь прибавлять и вычитать:</a:t>
            </a:r>
          </a:p>
          <a:p>
            <a:pPr lvl="0"/>
            <a:r>
              <a:rPr lang="ru-RU" dirty="0"/>
              <a:t>В пределах 10 (на основе знаний состава числа)</a:t>
            </a:r>
          </a:p>
          <a:p>
            <a:pPr lvl="0"/>
            <a:r>
              <a:rPr lang="ru-RU" dirty="0"/>
              <a:t>В пределах 20 с переходом через десяток (на основе знаний состава числа)</a:t>
            </a:r>
          </a:p>
          <a:p>
            <a:r>
              <a:rPr lang="ru-RU" dirty="0"/>
              <a:t>Эти навыки должны быть доведены до автоматизма (правильный ответ ребёнок должен дать в течение 1-3 секунд).</a:t>
            </a:r>
          </a:p>
          <a:p>
            <a:r>
              <a:rPr lang="ru-RU" dirty="0"/>
              <a:t>Уметь читать и записывать числовые выражения, и уметь вычислять их значения.</a:t>
            </a:r>
          </a:p>
          <a:p>
            <a:r>
              <a:rPr lang="ru-RU" dirty="0"/>
              <a:t>Знать названия компонентов сложения и вычитания.</a:t>
            </a:r>
          </a:p>
          <a:p>
            <a:r>
              <a:rPr lang="ru-RU" b="1" dirty="0"/>
              <a:t>СЛАГАЕМОЕ +СЛАГАЕМОЕ= ЗНАЧЕНИЕ СУММЫ</a:t>
            </a:r>
          </a:p>
          <a:p>
            <a:r>
              <a:rPr lang="ru-RU" b="1" dirty="0"/>
              <a:t>УМЕНЬШАЕМОЕ – ВЫЧИТАЕМОЕ = ЗНАЧЕНИЕ РАЗНОСТИ</a:t>
            </a:r>
          </a:p>
          <a:p>
            <a:r>
              <a:rPr lang="ru-RU" dirty="0"/>
              <a:t>Знать переместительный закон сложения: От перестановки слагаемых сумма не изменяется.</a:t>
            </a:r>
          </a:p>
          <a:p>
            <a:r>
              <a:rPr lang="ru-RU" dirty="0"/>
              <a:t>Иметь представления о точке, прямой линии, кривой линии, отрезке, ломаной линии, геометрических фигурах. Уметь их строить.</a:t>
            </a:r>
          </a:p>
          <a:p>
            <a:r>
              <a:rPr lang="ru-RU" dirty="0"/>
              <a:t>Знать единицы измерения длины: сантиметр, дециметр.</a:t>
            </a:r>
          </a:p>
          <a:p>
            <a:r>
              <a:rPr lang="ru-RU" dirty="0"/>
              <a:t>Понимать смысл составного именованного числа, например: 1дм 5см=15см, 18см=1дм 8см, 20см=2дм.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81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Математика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b="1" u="sng" dirty="0" smtClean="0"/>
              <a:t>Уметь решать простые задачи:</a:t>
            </a:r>
            <a:endParaRPr lang="ru-RU" dirty="0" smtClean="0"/>
          </a:p>
          <a:p>
            <a:pPr lvl="0"/>
            <a:r>
              <a:rPr lang="ru-RU" b="1" u="sng" dirty="0" smtClean="0"/>
              <a:t>На нахождение суммы (+)</a:t>
            </a:r>
            <a:endParaRPr lang="ru-RU" dirty="0" smtClean="0"/>
          </a:p>
          <a:p>
            <a:r>
              <a:rPr lang="ru-RU" dirty="0" smtClean="0"/>
              <a:t>(На одном цветке 2 бабочки, а на другом 3. Сколько всего бабочек?);</a:t>
            </a:r>
          </a:p>
          <a:p>
            <a:pPr lvl="0"/>
            <a:r>
              <a:rPr lang="ru-RU" b="1" u="sng" dirty="0" smtClean="0"/>
              <a:t>На нахождение неизвестного слагаемого (-)</a:t>
            </a:r>
            <a:endParaRPr lang="ru-RU" dirty="0" smtClean="0"/>
          </a:p>
          <a:p>
            <a:r>
              <a:rPr lang="ru-RU" dirty="0" smtClean="0"/>
              <a:t>(В букете 7 красных и белых роз. Красных роз 5. Сколько белых роз в букете?);</a:t>
            </a:r>
          </a:p>
          <a:p>
            <a:pPr lvl="0"/>
            <a:r>
              <a:rPr lang="ru-RU" b="1" u="sng" dirty="0" smtClean="0"/>
              <a:t>На увеличение (+) и уменьшение (-) числа на несколько единиц</a:t>
            </a:r>
            <a:endParaRPr lang="ru-RU" dirty="0" smtClean="0"/>
          </a:p>
          <a:p>
            <a:r>
              <a:rPr lang="ru-RU" dirty="0" smtClean="0"/>
              <a:t>(У Васи 2 машинки, а у Ильи на 3 машинки больше. Сколько машинок у Ильи?)</a:t>
            </a:r>
          </a:p>
          <a:p>
            <a:pPr lvl="0"/>
            <a:r>
              <a:rPr lang="ru-RU" b="1" u="sng" dirty="0" smtClean="0"/>
              <a:t>Нахождение остатка (-)</a:t>
            </a:r>
            <a:endParaRPr lang="ru-RU" dirty="0" smtClean="0"/>
          </a:p>
          <a:p>
            <a:r>
              <a:rPr lang="ru-RU" dirty="0" smtClean="0"/>
              <a:t>(Было 4 машины. 1 машина уехала. Сколько машин осталось?);</a:t>
            </a:r>
          </a:p>
          <a:p>
            <a:pPr lvl="0"/>
            <a:r>
              <a:rPr lang="ru-RU" b="1" u="sng" dirty="0" smtClean="0"/>
              <a:t>На разностное сравнение (-)</a:t>
            </a:r>
            <a:endParaRPr lang="ru-RU" dirty="0" smtClean="0"/>
          </a:p>
          <a:p>
            <a:r>
              <a:rPr lang="ru-RU" dirty="0" smtClean="0"/>
              <a:t>(На одной полке было 5 книг, на другой – 3 книги. На сколько книг больше на первой полке, чем на второй? или На сколько книг меньше на второй полке, чем на первой?)</a:t>
            </a:r>
          </a:p>
          <a:p>
            <a:r>
              <a:rPr lang="ru-RU" dirty="0" smtClean="0"/>
              <a:t>Уметь составить схему для решения задачи.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88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FF0000"/>
                </a:solidFill>
              </a:rPr>
              <a:t>Окружающий </a:t>
            </a:r>
            <a:r>
              <a:rPr lang="ru-RU" b="1" u="sng" dirty="0" smtClean="0">
                <a:solidFill>
                  <a:srgbClr val="FF0000"/>
                </a:solidFill>
              </a:rPr>
              <a:t>мир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120680"/>
          </a:xfrm>
        </p:spPr>
        <p:txBody>
          <a:bodyPr>
            <a:normAutofit fontScale="62500" lnSpcReduction="20000"/>
          </a:bodyPr>
          <a:lstStyle/>
          <a:p>
            <a:r>
              <a:rPr lang="ru-RU" b="1" u="sng" dirty="0"/>
              <a:t>К концу учебного года учащиеся должны знать:</a:t>
            </a:r>
            <a:endParaRPr lang="ru-RU" b="1" dirty="0"/>
          </a:p>
          <a:p>
            <a:pPr lvl="0"/>
            <a:r>
              <a:rPr lang="ru-RU" dirty="0"/>
              <a:t>дикорастущие и культурные растения; кустарники, травы, деревья;</a:t>
            </a:r>
          </a:p>
          <a:p>
            <a:pPr lvl="0"/>
            <a:r>
              <a:rPr lang="ru-RU" dirty="0"/>
              <a:t>части растений;</a:t>
            </a:r>
          </a:p>
          <a:p>
            <a:pPr lvl="0"/>
            <a:r>
              <a:rPr lang="ru-RU" dirty="0"/>
              <a:t>животных диких и домашних; насекомых, рыб, птиц, зверей;</a:t>
            </a:r>
          </a:p>
          <a:p>
            <a:pPr lvl="0"/>
            <a:r>
              <a:rPr lang="ru-RU" dirty="0"/>
              <a:t>признаки живой и неживой природы;</a:t>
            </a:r>
          </a:p>
          <a:p>
            <a:pPr lvl="0"/>
            <a:r>
              <a:rPr lang="ru-RU" dirty="0"/>
              <a:t>основные сведения о своей стране, (селе), городе; планете;</a:t>
            </a:r>
          </a:p>
          <a:p>
            <a:pPr lvl="0"/>
            <a:r>
              <a:rPr lang="ru-RU" dirty="0"/>
              <a:t>виды транспорта; правила безопасного поведения в быту и на улице, в воде;</a:t>
            </a:r>
          </a:p>
          <a:p>
            <a:pPr lvl="0"/>
            <a:r>
              <a:rPr lang="ru-RU" dirty="0"/>
              <a:t>признаки живого и условия, необходимые для жизни организмов;</a:t>
            </a:r>
          </a:p>
          <a:p>
            <a:pPr lvl="0"/>
            <a:r>
              <a:rPr lang="ru-RU" dirty="0"/>
              <a:t>правила ухода за комнатными растениями и домашними животными, птицами;</a:t>
            </a:r>
          </a:p>
          <a:p>
            <a:pPr lvl="0"/>
            <a:r>
              <a:rPr lang="ru-RU" dirty="0"/>
              <a:t>времена года, растения и животные ближайшего природного окружения;</a:t>
            </a:r>
          </a:p>
          <a:p>
            <a:pPr lvl="0"/>
            <a:r>
              <a:rPr lang="ru-RU" dirty="0"/>
              <a:t>правила поведения в природе; правила дорожного движения; основные дорожные знаки;</a:t>
            </a:r>
          </a:p>
          <a:p>
            <a:pPr lvl="0"/>
            <a:r>
              <a:rPr lang="ru-RU" dirty="0"/>
              <a:t>различные виды профессий;</a:t>
            </a:r>
          </a:p>
          <a:p>
            <a:pPr lvl="0"/>
            <a:r>
              <a:rPr lang="ru-RU" dirty="0"/>
              <a:t>правила поведения на природе;</a:t>
            </a:r>
          </a:p>
          <a:p>
            <a:pPr lvl="0"/>
            <a:r>
              <a:rPr lang="ru-RU" dirty="0"/>
              <a:t>разнообразие овощей и фруктов и их значение для человека;</a:t>
            </a:r>
          </a:p>
          <a:p>
            <a:pPr lvl="0"/>
            <a:r>
              <a:rPr lang="ru-RU" dirty="0"/>
              <a:t>правила личной гигиены;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34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1540</Words>
  <Application>Microsoft Office PowerPoint</Application>
  <PresentationFormat>Экран (4:3)</PresentationFormat>
  <Paragraphs>172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Тема Office</vt:lpstr>
      <vt:lpstr>Родительское собрание  1 класс «Б» </vt:lpstr>
      <vt:lpstr>ЧТО ДОЛЖЕН ЗНАТЬ И УМЕТЬ УЧЕНИК В КОНЦЕ ПЕРВОГО КЛАССА Памятка для учеников  и их родителей </vt:lpstr>
      <vt:lpstr>Обучение грамоте </vt:lpstr>
      <vt:lpstr>Литературное чтение </vt:lpstr>
      <vt:lpstr>Русский язык </vt:lpstr>
      <vt:lpstr>Русский язык </vt:lpstr>
      <vt:lpstr>Математика </vt:lpstr>
      <vt:lpstr>Математика </vt:lpstr>
      <vt:lpstr>Окружающий мир </vt:lpstr>
      <vt:lpstr>Окружающий мир </vt:lpstr>
      <vt:lpstr>1. Задачи на нахождение суммы </vt:lpstr>
      <vt:lpstr>2. Задачи на нахождение остатка </vt:lpstr>
      <vt:lpstr>Презентация PowerPoint</vt:lpstr>
      <vt:lpstr>3. Задачи на  уменьшение числа на несколько единиц </vt:lpstr>
      <vt:lpstr>4. Задачи на разностное сравнение</vt:lpstr>
      <vt:lpstr>4. Задачи на разностное сравнение </vt:lpstr>
      <vt:lpstr>5. Задачи на нахождение неизвестного слагаемого </vt:lpstr>
      <vt:lpstr>6. Задачи на нахождение неизвестного вычитаемого </vt:lpstr>
      <vt:lpstr>7. Задачи на нахождение неизвестного уменьшаемого </vt:lpstr>
      <vt:lpstr>Задачи в 2 и 3 действия Первый вид  </vt:lpstr>
      <vt:lpstr>Второй вид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 1 класс «З»</dc:title>
  <dc:creator>Альфия</dc:creator>
  <cp:lastModifiedBy>Пользователь Windows</cp:lastModifiedBy>
  <cp:revision>11</cp:revision>
  <dcterms:created xsi:type="dcterms:W3CDTF">2021-01-20T09:29:30Z</dcterms:created>
  <dcterms:modified xsi:type="dcterms:W3CDTF">2023-04-21T12:58:58Z</dcterms:modified>
</cp:coreProperties>
</file>