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24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772816"/>
            <a:ext cx="7484368" cy="1470025"/>
          </a:xfrm>
        </p:spPr>
        <p:txBody>
          <a:bodyPr/>
          <a:lstStyle>
            <a:lvl1pPr>
              <a:defRPr b="1">
                <a:solidFill>
                  <a:schemeClr val="bg2">
                    <a:lumMod val="10000"/>
                  </a:schemeClr>
                </a:solidFill>
                <a:latin typeface="Century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328498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25000"/>
                  </a:schemeClr>
                </a:solidFill>
                <a:latin typeface="Century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3777C-24C7-4669-AEFF-FC0E160C495B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E79C3-AC80-47D2-91F4-23DDE87C1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A9A03-9DFA-452E-A7B2-6E4818FA16A4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6ED-48E0-4CBC-B9E3-535E95017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61D1A-25E8-4AE6-A8AF-AC54D7A5EE9C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674D-66BC-4973-9955-88E64D79D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77687-4CE0-44CD-A0C2-CD9E27AA0331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90E7C-C45B-4400-B3CB-A74EFCD17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04005-7D09-4B61-AB72-BE369C581160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B31AC-95AC-4351-887A-32DA411B7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33EFE-BE41-43B1-AEBA-C2DF61E87F7A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7E5F-5E2E-451A-ACA2-21F864352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6985B-BEDD-44A3-93FF-D3675BA91C0F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337B-D4DF-4EF8-BA33-0D8A0039B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2C984-300F-4A7E-A9F2-4C1201BA59BA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A5BA8-B59A-4340-96FF-8A4EF1FFD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BA4B9-4D79-424C-B31D-C5A3951735F0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FE7DA-3BAE-4CE2-84C3-6CBF453A2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3ED3-C32B-4AB0-8E15-D82FACCFE920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899CE-6657-4148-84B1-B70B3EF42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53B9E-1ACC-4263-A479-0581CC0CDDDD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F653C-185C-4ADB-9EE8-998FC8513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4BD97"/>
            </a:gs>
            <a:gs pos="21001">
              <a:srgbClr val="DDD9C3"/>
            </a:gs>
            <a:gs pos="46001">
              <a:srgbClr val="EEECE1"/>
            </a:gs>
            <a:gs pos="100000">
              <a:schemeClr val="bg2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763" y="0"/>
            <a:ext cx="34972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619250" y="1600200"/>
            <a:ext cx="70675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BBEE97-4DB1-404D-ABB2-2061502FCCFA}" type="datetimeFigureOut">
              <a:rPr lang="ru-RU"/>
              <a:pPr>
                <a:defRPr/>
              </a:pPr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664552-3FAF-44BD-8BB0-6084187E1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 kern="1200">
          <a:solidFill>
            <a:srgbClr val="1E1C11"/>
          </a:solidFill>
          <a:latin typeface="Century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1E1C11"/>
          </a:solidFill>
          <a:latin typeface="Century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1E1C11"/>
          </a:solidFill>
          <a:latin typeface="Century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1E1C11"/>
          </a:solidFill>
          <a:latin typeface="Century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1E1C11"/>
          </a:solidFill>
          <a:latin typeface="Century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1E1C11"/>
          </a:solidFill>
          <a:latin typeface="Century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1E1C11"/>
          </a:solidFill>
          <a:latin typeface="Century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1E1C11"/>
          </a:solidFill>
          <a:latin typeface="Century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rgbClr val="1E1C11"/>
          </a:solidFill>
          <a:latin typeface="Century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ury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entury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ury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ury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83475" cy="1470025"/>
          </a:xfrm>
        </p:spPr>
        <p:txBody>
          <a:bodyPr/>
          <a:lstStyle/>
          <a:p>
            <a:r>
              <a:rPr lang="ru-RU" sz="8800" u="sng" dirty="0" smtClean="0">
                <a:solidFill>
                  <a:srgbClr val="1E1C11"/>
                </a:solidFill>
              </a:rPr>
              <a:t>ОТМЕТКИ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17864" y="5350863"/>
            <a:ext cx="5724128" cy="151216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sz="21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5" name="Рисунок 4" descr="1_113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3085" y="1655033"/>
            <a:ext cx="4434915" cy="354793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95736" y="2967335"/>
            <a:ext cx="4662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Пентюхова</a:t>
            </a:r>
            <a:r>
              <a:rPr lang="ru-RU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Юлия Михайловна, учитель начальных классов МБОУ г. Иркутска СОШ №71имени Н.А. Вилкова</a:t>
            </a:r>
            <a:endParaRPr lang="ru-RU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Русский язык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1225689"/>
            <a:ext cx="668894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/>
              <a:t>Грамматические задания</a:t>
            </a:r>
          </a:p>
          <a:p>
            <a:r>
              <a:rPr lang="ru-RU" sz="4000" b="1" u="sng" dirty="0" smtClean="0"/>
              <a:t>«5» – всё верно</a:t>
            </a:r>
          </a:p>
          <a:p>
            <a:r>
              <a:rPr lang="ru-RU" sz="4000" b="1" u="sng" dirty="0" smtClean="0"/>
              <a:t>«4» -</a:t>
            </a:r>
            <a:r>
              <a:rPr lang="ru-RU" sz="4000" b="1" u="sng" dirty="0"/>
              <a:t> </a:t>
            </a:r>
            <a:r>
              <a:rPr lang="ru-RU" sz="4000" b="1" u="sng" dirty="0" smtClean="0"/>
              <a:t>не менее 3\4 верно</a:t>
            </a:r>
          </a:p>
          <a:p>
            <a:r>
              <a:rPr lang="ru-RU" sz="4000" b="1" u="sng" dirty="0" smtClean="0"/>
              <a:t>«3» – не менее ½ верно</a:t>
            </a:r>
          </a:p>
          <a:p>
            <a:r>
              <a:rPr lang="ru-RU" sz="4000" b="1" u="sng" dirty="0" smtClean="0"/>
              <a:t>«2» – не выполнено больше</a:t>
            </a:r>
          </a:p>
          <a:p>
            <a:r>
              <a:rPr lang="ru-RU" sz="4000" b="1" u="sng" dirty="0" smtClean="0"/>
              <a:t> половины задания</a:t>
            </a:r>
          </a:p>
          <a:p>
            <a:endParaRPr lang="ru-RU" sz="4000" b="1" u="sng" dirty="0" smtClean="0"/>
          </a:p>
          <a:p>
            <a:endParaRPr lang="ru-RU" sz="4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Русский язык   2 класс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980728"/>
            <a:ext cx="7411003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/>
              <a:t>Диктант (45 – 50 слов) </a:t>
            </a:r>
          </a:p>
          <a:p>
            <a:r>
              <a:rPr lang="ru-RU" sz="3600" b="1" dirty="0" smtClean="0"/>
              <a:t>«5» - одна негрубая ошибка</a:t>
            </a:r>
          </a:p>
          <a:p>
            <a:r>
              <a:rPr lang="ru-RU" sz="3600" b="1" dirty="0" smtClean="0"/>
              <a:t>«4» – 2 орфографические и 2 </a:t>
            </a:r>
          </a:p>
          <a:p>
            <a:r>
              <a:rPr lang="ru-RU" sz="3600" b="1" dirty="0"/>
              <a:t>п</a:t>
            </a:r>
            <a:r>
              <a:rPr lang="ru-RU" sz="3600" b="1" dirty="0" smtClean="0"/>
              <a:t>унктуационные</a:t>
            </a:r>
          </a:p>
          <a:p>
            <a:r>
              <a:rPr lang="ru-RU" sz="3600" b="1" dirty="0" smtClean="0"/>
              <a:t>«3» – 3 – 4 орфографические</a:t>
            </a:r>
          </a:p>
          <a:p>
            <a:r>
              <a:rPr lang="ru-RU" sz="3600" b="1" dirty="0"/>
              <a:t>и</a:t>
            </a:r>
            <a:r>
              <a:rPr lang="ru-RU" sz="3600" b="1" dirty="0" smtClean="0"/>
              <a:t> 4 пунктуационные</a:t>
            </a:r>
          </a:p>
          <a:p>
            <a:r>
              <a:rPr lang="ru-RU" sz="3600" b="1" i="1" u="sng" dirty="0" smtClean="0"/>
              <a:t>Ошибка в диктанте </a:t>
            </a:r>
            <a:r>
              <a:rPr lang="ru-RU" sz="3600" b="1" i="1" dirty="0" smtClean="0"/>
              <a:t>– нарушение</a:t>
            </a:r>
          </a:p>
          <a:p>
            <a:r>
              <a:rPr lang="ru-RU" sz="3600" b="1" i="1" dirty="0"/>
              <a:t>п</a:t>
            </a:r>
            <a:r>
              <a:rPr lang="ru-RU" sz="3600" b="1" i="1" dirty="0" smtClean="0"/>
              <a:t>равил орфографии при написании</a:t>
            </a:r>
          </a:p>
          <a:p>
            <a:r>
              <a:rPr lang="ru-RU" sz="3600" b="1" i="1" dirty="0"/>
              <a:t> </a:t>
            </a:r>
            <a:r>
              <a:rPr lang="ru-RU" sz="3600" b="1" i="1" dirty="0" smtClean="0"/>
              <a:t>слов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Русский язык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908720"/>
            <a:ext cx="7123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u="sng" dirty="0" smtClean="0"/>
              <a:t> Негрубые ошибки:</a:t>
            </a:r>
          </a:p>
          <a:p>
            <a:r>
              <a:rPr lang="ru-RU" sz="3600" b="1" dirty="0" smtClean="0"/>
              <a:t>Исключения из правил</a:t>
            </a:r>
          </a:p>
          <a:p>
            <a:r>
              <a:rPr lang="ru-RU" sz="3600" b="1" dirty="0" smtClean="0"/>
              <a:t>Перенос слов</a:t>
            </a:r>
          </a:p>
          <a:p>
            <a:r>
              <a:rPr lang="ru-RU" sz="3600" b="1" dirty="0" smtClean="0"/>
              <a:t>Единичный пропуск буквы</a:t>
            </a:r>
          </a:p>
          <a:p>
            <a:r>
              <a:rPr lang="ru-RU" sz="3600" b="1" dirty="0" smtClean="0"/>
              <a:t>на конце слова</a:t>
            </a:r>
          </a:p>
          <a:p>
            <a:r>
              <a:rPr lang="ru-RU" sz="3600" b="1" dirty="0" smtClean="0"/>
              <a:t>Три однотипные ошибки = 1   ошибке</a:t>
            </a:r>
          </a:p>
          <a:p>
            <a:r>
              <a:rPr lang="ru-RU" sz="3600" b="1" dirty="0" smtClean="0"/>
              <a:t>Два исправления = 1 ошибке</a:t>
            </a:r>
          </a:p>
          <a:p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5445224"/>
            <a:ext cx="58079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При трёх </a:t>
            </a:r>
            <a:r>
              <a:rPr lang="ru-RU" sz="3600" b="1" u="sng" dirty="0" smtClean="0"/>
              <a:t>поправках</a:t>
            </a:r>
            <a:r>
              <a:rPr lang="ru-RU" sz="3600" b="1" dirty="0" smtClean="0"/>
              <a:t> оценка</a:t>
            </a:r>
          </a:p>
          <a:p>
            <a:r>
              <a:rPr lang="ru-RU" sz="3600" b="1" dirty="0" smtClean="0"/>
              <a:t> снижается на один балл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Русский язык 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340768"/>
            <a:ext cx="878588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/>
              <a:t>Обучающие изложения и сочинения</a:t>
            </a:r>
          </a:p>
          <a:p>
            <a:r>
              <a:rPr lang="ru-RU" sz="2800" b="1" dirty="0" smtClean="0"/>
              <a:t>«5» - правильно, последовательно </a:t>
            </a:r>
          </a:p>
          <a:p>
            <a:r>
              <a:rPr lang="ru-RU" sz="2800" b="1" dirty="0"/>
              <a:t>р</a:t>
            </a:r>
            <a:r>
              <a:rPr lang="ru-RU" sz="2800" b="1" dirty="0" smtClean="0"/>
              <a:t>аскрыта тема, нет ошибок, 1- 2 исправления</a:t>
            </a:r>
          </a:p>
          <a:p>
            <a:r>
              <a:rPr lang="ru-RU" sz="2800" b="1" dirty="0" smtClean="0"/>
              <a:t>«4» -единичное, 1- 2речевая неточность,1 - 2 ошибки, 1- 2 исправления</a:t>
            </a:r>
          </a:p>
          <a:p>
            <a:r>
              <a:rPr lang="ru-RU" sz="2800" b="1" dirty="0" smtClean="0"/>
              <a:t>«3» –отдельные нарушения в последовательном построении 2 – 3 предложений, 3 – 6 ошибок, 1 – 2 </a:t>
            </a:r>
          </a:p>
          <a:p>
            <a:r>
              <a:rPr lang="ru-RU" sz="2800" b="1" dirty="0"/>
              <a:t>и</a:t>
            </a:r>
            <a:r>
              <a:rPr lang="ru-RU" sz="2800" b="1" dirty="0" smtClean="0"/>
              <a:t>справления</a:t>
            </a:r>
          </a:p>
          <a:p>
            <a:r>
              <a:rPr lang="ru-RU" sz="2800" b="1" dirty="0" smtClean="0"/>
              <a:t>«2» - 6 ошибок, 3 – 5 исправлений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Русский язык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1340768"/>
            <a:ext cx="545251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/>
              <a:t>Контрольная работа</a:t>
            </a:r>
          </a:p>
          <a:p>
            <a:r>
              <a:rPr lang="ru-RU" sz="3200" b="1" u="sng" dirty="0" smtClean="0"/>
              <a:t> с грамматическим заданием</a:t>
            </a:r>
          </a:p>
          <a:p>
            <a:r>
              <a:rPr lang="ru-RU" sz="3200" b="1" dirty="0" smtClean="0"/>
              <a:t>«5» – без ошибок</a:t>
            </a:r>
          </a:p>
          <a:p>
            <a:r>
              <a:rPr lang="ru-RU" sz="3200" b="1" dirty="0" smtClean="0"/>
              <a:t>«4» – не более 2 ошибок</a:t>
            </a:r>
          </a:p>
          <a:p>
            <a:r>
              <a:rPr lang="ru-RU" sz="3200" b="1" dirty="0" smtClean="0"/>
              <a:t>«3» – 3 – 5 ошибок</a:t>
            </a:r>
          </a:p>
          <a:p>
            <a:r>
              <a:rPr lang="ru-RU" sz="3200" b="1" dirty="0" smtClean="0"/>
              <a:t>«2» – более 5 ошибок</a:t>
            </a:r>
          </a:p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Литературное чтение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1196752"/>
            <a:ext cx="635244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 Правильное, плавное,</a:t>
            </a:r>
          </a:p>
          <a:p>
            <a:r>
              <a:rPr lang="ru-RU" sz="4000" b="1" dirty="0" smtClean="0"/>
              <a:t> сознательное и</a:t>
            </a:r>
          </a:p>
          <a:p>
            <a:r>
              <a:rPr lang="ru-RU" sz="4000" b="1" dirty="0" smtClean="0"/>
              <a:t> выразительное чтение </a:t>
            </a:r>
          </a:p>
          <a:p>
            <a:r>
              <a:rPr lang="ru-RU" sz="4000" b="1" dirty="0" smtClean="0"/>
              <a:t> целыми словами</a:t>
            </a:r>
          </a:p>
          <a:p>
            <a:r>
              <a:rPr lang="ru-RU" sz="4000" b="1" dirty="0" smtClean="0"/>
              <a:t> Отчётливое произношение</a:t>
            </a:r>
          </a:p>
          <a:p>
            <a:r>
              <a:rPr lang="ru-RU" sz="4000" b="1" dirty="0" smtClean="0"/>
              <a:t> и соблюдение ударений,</a:t>
            </a:r>
          </a:p>
          <a:p>
            <a:r>
              <a:rPr lang="ru-RU" sz="4000" b="1" dirty="0" smtClean="0"/>
              <a:t> интонации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355160" cy="1143000"/>
          </a:xfrm>
        </p:spPr>
        <p:txBody>
          <a:bodyPr/>
          <a:lstStyle/>
          <a:p>
            <a:r>
              <a:rPr lang="ru-RU" b="1" u="sng" dirty="0" smtClean="0"/>
              <a:t>Литературное чтение</a:t>
            </a:r>
            <a:br>
              <a:rPr lang="ru-RU" b="1" u="sng" dirty="0" smtClean="0"/>
            </a:br>
            <a:r>
              <a:rPr lang="ru-RU" b="1" u="sng" dirty="0" smtClean="0"/>
              <a:t>2 класс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412776"/>
            <a:ext cx="6953442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I</a:t>
            </a:r>
            <a:r>
              <a:rPr lang="ru-RU" sz="2800" b="1" u="sng" dirty="0" smtClean="0"/>
              <a:t> – полугодие – </a:t>
            </a:r>
          </a:p>
          <a:p>
            <a:r>
              <a:rPr lang="ru-RU" sz="2800" b="1" dirty="0" smtClean="0"/>
              <a:t>«5» – чтение без ошибок, не менее 55 слов</a:t>
            </a:r>
          </a:p>
          <a:p>
            <a:r>
              <a:rPr lang="ru-RU" sz="2800" b="1" dirty="0" smtClean="0"/>
              <a:t>«4» - 45 слов</a:t>
            </a:r>
            <a:r>
              <a:rPr lang="ru-RU" sz="2800" b="1" smtClean="0"/>
              <a:t>, 1 - </a:t>
            </a:r>
            <a:r>
              <a:rPr lang="ru-RU" sz="2800" b="1" dirty="0" smtClean="0"/>
              <a:t>2 ошибки</a:t>
            </a:r>
          </a:p>
          <a:p>
            <a:r>
              <a:rPr lang="ru-RU" sz="2800" b="1" dirty="0" smtClean="0"/>
              <a:t>«3» - 40 слов, 3 – 5 ошибок</a:t>
            </a:r>
          </a:p>
          <a:p>
            <a:r>
              <a:rPr lang="ru-RU" sz="2800" b="1" dirty="0" smtClean="0"/>
              <a:t>«2» – 35 слов, более 6 ошибок</a:t>
            </a:r>
          </a:p>
          <a:p>
            <a:r>
              <a:rPr lang="en-US" sz="2800" b="1" u="sng" dirty="0" smtClean="0"/>
              <a:t>I </a:t>
            </a:r>
            <a:r>
              <a:rPr lang="en-US" sz="2800" b="1" u="sng" dirty="0" err="1" smtClean="0"/>
              <a:t>I</a:t>
            </a:r>
            <a:r>
              <a:rPr lang="ru-RU" sz="2800" b="1" u="sng" dirty="0" smtClean="0"/>
              <a:t>  - полугодие</a:t>
            </a:r>
          </a:p>
          <a:p>
            <a:r>
              <a:rPr lang="ru-RU" sz="2800" b="1" dirty="0" smtClean="0"/>
              <a:t>«5» – без ошибок, не менее 70 слов</a:t>
            </a:r>
          </a:p>
          <a:p>
            <a:r>
              <a:rPr lang="ru-RU" sz="2800" b="1" dirty="0" smtClean="0"/>
              <a:t>«4» – 60 слов, 1 - 2 ошибки</a:t>
            </a:r>
          </a:p>
          <a:p>
            <a:r>
              <a:rPr lang="ru-RU" sz="2800" b="1" dirty="0" smtClean="0"/>
              <a:t>«3» – 55 слов, 3 – 5 ошибок</a:t>
            </a:r>
          </a:p>
          <a:p>
            <a:r>
              <a:rPr lang="ru-RU" sz="2800" b="1" dirty="0" smtClean="0"/>
              <a:t>«2» – до 55 слов, </a:t>
            </a:r>
            <a:r>
              <a:rPr lang="ru-RU" sz="2800" b="1" dirty="0"/>
              <a:t>б</a:t>
            </a:r>
            <a:r>
              <a:rPr lang="ru-RU" sz="2800" b="1" dirty="0" smtClean="0"/>
              <a:t>олее 6 ошибок</a:t>
            </a:r>
          </a:p>
          <a:p>
            <a:r>
              <a:rPr lang="ru-RU" sz="2800" b="1" dirty="0" smtClean="0"/>
              <a:t>Объём прочитанного </a:t>
            </a:r>
            <a:r>
              <a:rPr lang="ru-RU" sz="2800" b="1" dirty="0"/>
              <a:t>т</a:t>
            </a:r>
            <a:r>
              <a:rPr lang="ru-RU" sz="2800" b="1" dirty="0" smtClean="0"/>
              <a:t>екста на оценку</a:t>
            </a:r>
          </a:p>
          <a:p>
            <a:r>
              <a:rPr lang="ru-RU" sz="2800" b="1" dirty="0" smtClean="0"/>
              <a:t>1\3 страницы</a:t>
            </a:r>
          </a:p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Математика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835696" y="908720"/>
            <a:ext cx="36669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/>
              <a:t>Грубые ошибки</a:t>
            </a:r>
            <a:endParaRPr lang="ru-RU" sz="40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1841242"/>
            <a:ext cx="63367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Вычислительные ошибки в примерах, задачах</a:t>
            </a:r>
          </a:p>
          <a:p>
            <a:r>
              <a:rPr lang="ru-RU" sz="4000" b="1" dirty="0" smtClean="0"/>
              <a:t>Порядок действий</a:t>
            </a:r>
          </a:p>
          <a:p>
            <a:r>
              <a:rPr lang="ru-RU" sz="4000" b="1" dirty="0" smtClean="0"/>
              <a:t>Неправильные решения задачи</a:t>
            </a:r>
          </a:p>
          <a:p>
            <a:r>
              <a:rPr lang="ru-RU" sz="4000" b="1" dirty="0" err="1" smtClean="0"/>
              <a:t>Недоведение</a:t>
            </a:r>
            <a:r>
              <a:rPr lang="ru-RU" sz="4000" b="1" dirty="0" smtClean="0"/>
              <a:t> до конца решения задачи, примера</a:t>
            </a:r>
          </a:p>
          <a:p>
            <a:r>
              <a:rPr lang="ru-RU" sz="4000" b="1" dirty="0" smtClean="0"/>
              <a:t>Невыполненное задание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5472608" cy="1143000"/>
          </a:xfrm>
        </p:spPr>
        <p:txBody>
          <a:bodyPr/>
          <a:lstStyle/>
          <a:p>
            <a:r>
              <a:rPr lang="ru-RU" b="1" u="sng" dirty="0" smtClean="0"/>
              <a:t>Математика 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1124744"/>
            <a:ext cx="4236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/>
              <a:t>Негрубые ошибки</a:t>
            </a:r>
            <a:endParaRPr lang="ru-RU" sz="4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1916832"/>
            <a:ext cx="7409721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Нерациональные приёмы вычисления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Неверно оформленный ответ задачи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Неправильное списывание данных</a:t>
            </a:r>
          </a:p>
          <a:p>
            <a:endParaRPr lang="ru-RU" sz="3200" b="1" dirty="0" smtClean="0"/>
          </a:p>
          <a:p>
            <a:r>
              <a:rPr lang="ru-RU" sz="3200" b="1" dirty="0" err="1" smtClean="0"/>
              <a:t>Недоведение</a:t>
            </a:r>
            <a:r>
              <a:rPr lang="ru-RU" sz="3200" b="1" dirty="0" smtClean="0"/>
              <a:t> до конца преобразований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0"/>
            <a:ext cx="4402832" cy="1143000"/>
          </a:xfrm>
        </p:spPr>
        <p:txBody>
          <a:bodyPr/>
          <a:lstStyle/>
          <a:p>
            <a:r>
              <a:rPr lang="ru-RU" b="1" u="sng" dirty="0" smtClean="0"/>
              <a:t>Математика</a:t>
            </a:r>
            <a:endParaRPr lang="ru-RU" b="1" u="sng" dirty="0"/>
          </a:p>
        </p:txBody>
      </p:sp>
      <p:pic>
        <p:nvPicPr>
          <p:cNvPr id="3" name="Рисунок 2" descr="IMG_20191216_1925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212976"/>
            <a:ext cx="2448272" cy="3264363"/>
          </a:xfrm>
          <a:prstGeom prst="rect">
            <a:avLst/>
          </a:prstGeom>
        </p:spPr>
      </p:pic>
      <p:pic>
        <p:nvPicPr>
          <p:cNvPr id="4" name="Рисунок 3" descr="IMG_20191216_1924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3044957"/>
            <a:ext cx="2664296" cy="35523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672" y="980728"/>
            <a:ext cx="75243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Неряшливое, небрежное оформление работы, </a:t>
            </a:r>
            <a:r>
              <a:rPr lang="ru-RU" sz="3200" b="1" dirty="0"/>
              <a:t>н</a:t>
            </a:r>
            <a:r>
              <a:rPr lang="ru-RU" sz="3200" b="1" dirty="0" smtClean="0"/>
              <a:t>есоблюдение  правил</a:t>
            </a:r>
          </a:p>
          <a:p>
            <a:r>
              <a:rPr lang="ru-RU" sz="3200" b="1" dirty="0" smtClean="0"/>
              <a:t> каллиграфии – оценка снижается</a:t>
            </a:r>
          </a:p>
          <a:p>
            <a:r>
              <a:rPr lang="ru-RU" sz="3200" b="1" dirty="0" smtClean="0"/>
              <a:t> на один балл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Математика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739024" y="1772816"/>
            <a:ext cx="528580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u="sng" dirty="0" smtClean="0"/>
              <a:t>Контрольная работа </a:t>
            </a:r>
          </a:p>
          <a:p>
            <a:r>
              <a:rPr lang="ru-RU" sz="4000" b="1" i="1" u="sng" dirty="0" smtClean="0"/>
              <a:t>Примеры</a:t>
            </a:r>
          </a:p>
          <a:p>
            <a:r>
              <a:rPr lang="ru-RU" sz="4000" b="1" i="1" dirty="0" smtClean="0"/>
              <a:t>«5» - без ошибок</a:t>
            </a:r>
          </a:p>
          <a:p>
            <a:r>
              <a:rPr lang="ru-RU" sz="4000" b="1" i="1" dirty="0" smtClean="0"/>
              <a:t>«4» – 1 – 2 ошибки</a:t>
            </a:r>
          </a:p>
          <a:p>
            <a:r>
              <a:rPr lang="ru-RU" sz="4000" b="1" i="1" dirty="0" smtClean="0"/>
              <a:t>«3» – 2 – 3 ошибки</a:t>
            </a:r>
          </a:p>
          <a:p>
            <a:r>
              <a:rPr lang="ru-RU" sz="4000" b="1" i="1" dirty="0" smtClean="0"/>
              <a:t>«2» - 4 и более ошибок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Математика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1052736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 smtClean="0"/>
              <a:t>Контрольная работа</a:t>
            </a:r>
          </a:p>
          <a:p>
            <a:r>
              <a:rPr lang="ru-RU" sz="4000" b="1" u="sng" dirty="0" smtClean="0"/>
              <a:t>Задачи</a:t>
            </a:r>
          </a:p>
          <a:p>
            <a:r>
              <a:rPr lang="ru-RU" sz="4000" b="1" dirty="0" smtClean="0"/>
              <a:t>«5» – без ошибок</a:t>
            </a:r>
          </a:p>
          <a:p>
            <a:r>
              <a:rPr lang="ru-RU" sz="4000" b="1" dirty="0" smtClean="0"/>
              <a:t>«4» – 1 – 2 негрубые ошибки</a:t>
            </a:r>
          </a:p>
          <a:p>
            <a:r>
              <a:rPr lang="ru-RU" sz="4000" b="1" dirty="0" smtClean="0"/>
              <a:t>«3» - 2 – 3 ошибки (более </a:t>
            </a:r>
          </a:p>
          <a:p>
            <a:r>
              <a:rPr lang="ru-RU" sz="4000" b="1" dirty="0"/>
              <a:t>п</a:t>
            </a:r>
            <a:r>
              <a:rPr lang="ru-RU" sz="4000" b="1" dirty="0" smtClean="0"/>
              <a:t>оловины работы сделано верно)</a:t>
            </a:r>
          </a:p>
          <a:p>
            <a:r>
              <a:rPr lang="ru-RU" sz="4000" b="1" dirty="0" smtClean="0"/>
              <a:t>«2» – 3 и более ошибок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Математика 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196752"/>
            <a:ext cx="833907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/>
              <a:t>Комбинированная контрольная работа</a:t>
            </a:r>
          </a:p>
          <a:p>
            <a:r>
              <a:rPr lang="ru-RU" sz="3600" b="1" dirty="0" smtClean="0"/>
              <a:t>«5» – без ошибок</a:t>
            </a:r>
          </a:p>
          <a:p>
            <a:r>
              <a:rPr lang="ru-RU" sz="3600" b="1" dirty="0" smtClean="0"/>
              <a:t>«4» – 1-2 ошибки , но не в задаче</a:t>
            </a:r>
          </a:p>
          <a:p>
            <a:r>
              <a:rPr lang="ru-RU" sz="3600" b="1" dirty="0" smtClean="0"/>
              <a:t>«3» – 2-3 ошибки, 3 – 4 негрубые, но ход</a:t>
            </a:r>
          </a:p>
          <a:p>
            <a:r>
              <a:rPr lang="ru-RU" sz="3600" b="1" dirty="0"/>
              <a:t> </a:t>
            </a:r>
            <a:r>
              <a:rPr lang="ru-RU" sz="3600" b="1" dirty="0" smtClean="0"/>
              <a:t>решения задачи верен</a:t>
            </a:r>
          </a:p>
          <a:p>
            <a:r>
              <a:rPr lang="ru-RU" sz="3600" b="1" dirty="0" smtClean="0"/>
              <a:t>«2» – не решена задача или более 4 </a:t>
            </a:r>
          </a:p>
          <a:p>
            <a:r>
              <a:rPr lang="ru-RU" sz="3600" b="1" dirty="0" smtClean="0"/>
              <a:t>грубых ошибок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Русский язык</a:t>
            </a:r>
            <a:endParaRPr lang="ru-RU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1430870"/>
            <a:ext cx="415530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/>
              <a:t>Словарный диктант</a:t>
            </a:r>
          </a:p>
          <a:p>
            <a:r>
              <a:rPr lang="ru-RU" sz="3600" b="1" dirty="0" smtClean="0"/>
              <a:t>(15 – 20 слов)</a:t>
            </a:r>
          </a:p>
          <a:p>
            <a:r>
              <a:rPr lang="ru-RU" sz="3600" b="1" dirty="0" smtClean="0"/>
              <a:t>2 класс – 12 слов</a:t>
            </a:r>
          </a:p>
          <a:p>
            <a:r>
              <a:rPr lang="ru-RU" sz="3600" b="1" dirty="0" smtClean="0"/>
              <a:t>«5» – всё верно</a:t>
            </a:r>
          </a:p>
          <a:p>
            <a:r>
              <a:rPr lang="ru-RU" sz="3600" b="1" dirty="0" smtClean="0"/>
              <a:t>«4» – 1 - 2 ошибки</a:t>
            </a:r>
          </a:p>
          <a:p>
            <a:r>
              <a:rPr lang="ru-RU" sz="3600" b="1" dirty="0" smtClean="0"/>
              <a:t>«3» – 3 - 4 ошибки</a:t>
            </a:r>
          </a:p>
          <a:p>
            <a:r>
              <a:rPr lang="ru-RU" sz="3600" b="1" dirty="0" smtClean="0"/>
              <a:t>«2» – 5 - 7 ошибок</a:t>
            </a:r>
          </a:p>
          <a:p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Русский язык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484784"/>
            <a:ext cx="739657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u="sng" dirty="0" smtClean="0"/>
              <a:t>Списывание ( текущие и итоговые</a:t>
            </a:r>
          </a:p>
          <a:p>
            <a:r>
              <a:rPr lang="ru-RU" sz="3600" b="1" i="1" u="sng" dirty="0"/>
              <a:t>п</a:t>
            </a:r>
            <a:r>
              <a:rPr lang="ru-RU" sz="3600" b="1" i="1" u="sng" dirty="0" smtClean="0"/>
              <a:t>роверочные работы; списывание</a:t>
            </a:r>
          </a:p>
          <a:p>
            <a:r>
              <a:rPr lang="ru-RU" sz="3600" b="1" i="1" u="sng" dirty="0" smtClean="0"/>
              <a:t>с доски, с учебника;)</a:t>
            </a:r>
          </a:p>
          <a:p>
            <a:r>
              <a:rPr lang="ru-RU" sz="3600" b="1" dirty="0" smtClean="0"/>
              <a:t>«5» – нет ошибок</a:t>
            </a:r>
          </a:p>
          <a:p>
            <a:r>
              <a:rPr lang="ru-RU" sz="3600" b="1" dirty="0" smtClean="0"/>
              <a:t>«4» – 1 ошибка или 1 исправление</a:t>
            </a:r>
          </a:p>
          <a:p>
            <a:r>
              <a:rPr lang="ru-RU" sz="3600" b="1" dirty="0" smtClean="0"/>
              <a:t>«3» - 2 ошибки и 1 исправление</a:t>
            </a:r>
          </a:p>
          <a:p>
            <a:r>
              <a:rPr lang="ru-RU" sz="3600" b="1" dirty="0" smtClean="0"/>
              <a:t>«2» – 3 ошибки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тметк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отметки</Template>
  <TotalTime>395</TotalTime>
  <Words>657</Words>
  <Application>Microsoft Office PowerPoint</Application>
  <PresentationFormat>Экран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отметки</vt:lpstr>
      <vt:lpstr>ОТМЕТКИ</vt:lpstr>
      <vt:lpstr>Математика</vt:lpstr>
      <vt:lpstr>Математика </vt:lpstr>
      <vt:lpstr>Математика</vt:lpstr>
      <vt:lpstr>Математика</vt:lpstr>
      <vt:lpstr>Математика</vt:lpstr>
      <vt:lpstr>Математика </vt:lpstr>
      <vt:lpstr>Русский язык</vt:lpstr>
      <vt:lpstr>Русский язык</vt:lpstr>
      <vt:lpstr>Русский язык</vt:lpstr>
      <vt:lpstr>Русский язык   2 класс</vt:lpstr>
      <vt:lpstr>Русский язык</vt:lpstr>
      <vt:lpstr>Русский язык </vt:lpstr>
      <vt:lpstr>Русский язык</vt:lpstr>
      <vt:lpstr>Литературное чтение</vt:lpstr>
      <vt:lpstr>Литературное чтение 2 класс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ОТМЕТКИ</dc:title>
  <dc:creator>Вера</dc:creator>
  <cp:lastModifiedBy>Учитель</cp:lastModifiedBy>
  <cp:revision>52</cp:revision>
  <dcterms:created xsi:type="dcterms:W3CDTF">2019-12-16T13:40:48Z</dcterms:created>
  <dcterms:modified xsi:type="dcterms:W3CDTF">2023-02-16T08:07:28Z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222137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